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2"/>
  </p:notesMasterIdLst>
  <p:sldIdLst>
    <p:sldId id="267" r:id="rId5"/>
    <p:sldId id="268" r:id="rId6"/>
    <p:sldId id="270" r:id="rId7"/>
    <p:sldId id="296" r:id="rId8"/>
    <p:sldId id="271" r:id="rId9"/>
    <p:sldId id="295" r:id="rId10"/>
    <p:sldId id="288" r:id="rId11"/>
    <p:sldId id="286" r:id="rId12"/>
    <p:sldId id="272" r:id="rId13"/>
    <p:sldId id="278" r:id="rId14"/>
    <p:sldId id="279" r:id="rId15"/>
    <p:sldId id="280" r:id="rId16"/>
    <p:sldId id="281" r:id="rId17"/>
    <p:sldId id="297" r:id="rId18"/>
    <p:sldId id="291" r:id="rId19"/>
    <p:sldId id="292" r:id="rId20"/>
    <p:sldId id="293" r:id="rId21"/>
    <p:sldId id="306" r:id="rId22"/>
    <p:sldId id="300" r:id="rId23"/>
    <p:sldId id="282" r:id="rId24"/>
    <p:sldId id="299" r:id="rId25"/>
    <p:sldId id="305" r:id="rId26"/>
    <p:sldId id="307" r:id="rId27"/>
    <p:sldId id="302" r:id="rId28"/>
    <p:sldId id="304" r:id="rId29"/>
    <p:sldId id="285" r:id="rId30"/>
    <p:sldId id="290"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6396" autoAdjust="0"/>
  </p:normalViewPr>
  <p:slideViewPr>
    <p:cSldViewPr>
      <p:cViewPr varScale="1">
        <p:scale>
          <a:sx n="44" d="100"/>
          <a:sy n="44" d="100"/>
        </p:scale>
        <p:origin x="1388" y="48"/>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84577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1677864" y="2860576"/>
            <a:ext cx="9937104" cy="1958504"/>
          </a:xfrm>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Body Level One…"/>
          <p:cNvSpPr txBox="1">
            <a:spLocks noGrp="1"/>
          </p:cNvSpPr>
          <p:nvPr>
            <p:ph type="body" idx="1" hasCustomPrompt="1"/>
          </p:nvPr>
        </p:nvSpPr>
        <p:spPr>
          <a:xfrm>
            <a:off x="1605856" y="5092824"/>
            <a:ext cx="9937104" cy="1152128"/>
          </a:xfrm>
          <a:prstGeom prst="rect">
            <a:avLst/>
          </a:prstGeom>
        </p:spPr>
        <p:txBody>
          <a:bodyPr anchor="t" anchorCtr="0"/>
          <a:lstStyle>
            <a:lvl1pPr>
              <a:defRPr/>
            </a:lvl1pPr>
          </a:lstStyle>
          <a:p>
            <a:r>
              <a:rPr lang="en-GB" dirty="0"/>
              <a:t>Click to add subtitle</a:t>
            </a:r>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885776" y="340296"/>
            <a:ext cx="9937104" cy="1958504"/>
          </a:xfrm>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Body Level One…"/>
          <p:cNvSpPr txBox="1">
            <a:spLocks noGrp="1"/>
          </p:cNvSpPr>
          <p:nvPr>
            <p:ph type="body" idx="1"/>
          </p:nvPr>
        </p:nvSpPr>
        <p:spPr>
          <a:xfrm>
            <a:off x="885776" y="2572544"/>
            <a:ext cx="9937104" cy="4968552"/>
          </a:xfrm>
          <a:prstGeom prst="rect">
            <a:avLst/>
          </a:prstGeom>
        </p:spPr>
        <p:txBody>
          <a:bodyPr anchor="t" anchorCtr="0"/>
          <a:lstStyle>
            <a:lvl1pPr marL="457200" indent="-457200">
              <a:buFont typeface="Arial" panose="020B0604020202020204" pitchFamily="34" charset="0"/>
              <a:buChar char="•"/>
              <a:defRPr/>
            </a:lvl1pPr>
          </a:lstStyle>
          <a:p>
            <a:endParaRPr dirty="0"/>
          </a:p>
        </p:txBody>
      </p:sp>
    </p:spTree>
    <p:extLst>
      <p:ext uri="{BB962C8B-B14F-4D97-AF65-F5344CB8AC3E}">
        <p14:creationId xmlns:p14="http://schemas.microsoft.com/office/powerpoint/2010/main" val="27995402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95300"/>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2000"/>
          </a:schemeClr>
        </a:solidFill>
        <a:effectLst/>
      </p:bgPr>
    </p:bg>
    <p:spTree>
      <p:nvGrpSpPr>
        <p:cNvPr id="1" name=""/>
        <p:cNvGrpSpPr/>
        <p:nvPr/>
      </p:nvGrpSpPr>
      <p:grpSpPr>
        <a:xfrm>
          <a:off x="0" y="0"/>
          <a:ext cx="0" cy="0"/>
          <a:chOff x="0" y="0"/>
          <a:chExt cx="0" cy="0"/>
        </a:xfrm>
      </p:grpSpPr>
      <p:pic>
        <p:nvPicPr>
          <p:cNvPr id="6" name="pp-cwp-logo.png" descr="pp-cwp-logo.png"/>
          <p:cNvPicPr>
            <a:picLocks noChangeAspect="1"/>
          </p:cNvPicPr>
          <p:nvPr userDrawn="1"/>
        </p:nvPicPr>
        <p:blipFill>
          <a:blip r:embed="rId9"/>
          <a:stretch>
            <a:fillRect/>
          </a:stretch>
        </p:blipFill>
        <p:spPr>
          <a:xfrm>
            <a:off x="11004902" y="78411"/>
            <a:ext cx="1999898" cy="945099"/>
          </a:xfrm>
          <a:prstGeom prst="rect">
            <a:avLst/>
          </a:prstGeom>
          <a:ln w="12700">
            <a:miter lim="400000"/>
          </a:ln>
        </p:spPr>
      </p:pic>
      <p:pic>
        <p:nvPicPr>
          <p:cNvPr id="5"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959" y="7692727"/>
            <a:ext cx="6878638"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
        <p:nvSpPr>
          <p:cNvPr id="9" name="Title Placeholder 8"/>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dirty="0"/>
              <a:t>Click to edit Master title </a:t>
            </a:r>
            <a:endParaRPr lang="en-GB" dirty="0"/>
          </a:p>
        </p:txBody>
      </p:sp>
      <p:sp>
        <p:nvSpPr>
          <p:cNvPr id="10" name="Text Placeholder 9"/>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54" r:id="rId1"/>
    <p:sldLayoutId id="2147483661" r:id="rId2"/>
    <p:sldLayoutId id="2147483656" r:id="rId3"/>
    <p:sldLayoutId id="2147483657" r:id="rId4"/>
    <p:sldLayoutId id="2147483658" r:id="rId5"/>
    <p:sldLayoutId id="2147483659" r:id="rId6"/>
    <p:sldLayoutId id="2147483660" r:id="rId7"/>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0" marR="0" indent="0" algn="l" defTabSz="584200" rtl="0" latinLnBrk="0">
        <a:lnSpc>
          <a:spcPct val="100000"/>
        </a:lnSpc>
        <a:spcBef>
          <a:spcPts val="4200"/>
        </a:spcBef>
        <a:spcAft>
          <a:spcPts val="0"/>
        </a:spcAft>
        <a:buClrTx/>
        <a:buSzPct val="145000"/>
        <a:buFontTx/>
        <a:buNone/>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mbrace-autism.com/online-alexithymia-questionnaire/"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innovativeresources.org/resources/card-sets/stones-have-feelings-too/" TargetMode="External"/><Relationship Id="rId2" Type="http://schemas.openxmlformats.org/officeDocument/2006/relationships/hyperlink" Target="https://aca-arizona.org/resources/the-feelings-wheel/"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s://hes-extraordinary.com/"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cid:image001.jpg@01D72B8A.06143DB0"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s://www.youtube.com/watch?v=WzHE7jL0i-A"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unapologeticallyautistic.com/alexithymia-and-autism/" TargetMode="External"/><Relationship Id="rId2" Type="http://schemas.openxmlformats.org/officeDocument/2006/relationships/hyperlink" Target="https://www.autistica.org.uk/what-is-autism/anxiety-and-autism-hub/alexithymia" TargetMode="External"/><Relationship Id="rId1" Type="http://schemas.openxmlformats.org/officeDocument/2006/relationships/slideLayout" Target="../slideLayouts/slideLayout7.xml"/><Relationship Id="rId4" Type="http://schemas.openxmlformats.org/officeDocument/2006/relationships/hyperlink" Target="https://www.mind.org.uk/media/4400/autism-guide-web-version.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864" y="2277886"/>
            <a:ext cx="9937104" cy="1958504"/>
          </a:xfrm>
        </p:spPr>
        <p:txBody>
          <a:bodyPr>
            <a:normAutofit fontScale="90000"/>
          </a:bodyPr>
          <a:lstStyle/>
          <a:p>
            <a:r>
              <a:rPr lang="en-GB" dirty="0"/>
              <a:t>Understanding emotions</a:t>
            </a:r>
          </a:p>
        </p:txBody>
      </p:sp>
      <p:sp>
        <p:nvSpPr>
          <p:cNvPr id="3" name="Text Placeholder 2"/>
          <p:cNvSpPr>
            <a:spLocks noGrp="1"/>
          </p:cNvSpPr>
          <p:nvPr>
            <p:ph type="body" idx="1"/>
          </p:nvPr>
        </p:nvSpPr>
        <p:spPr>
          <a:xfrm>
            <a:off x="1317824" y="5164832"/>
            <a:ext cx="9937104" cy="1152128"/>
          </a:xfrm>
        </p:spPr>
        <p:txBody>
          <a:bodyPr/>
          <a:lstStyle/>
          <a:p>
            <a:pPr algn="ctr"/>
            <a:r>
              <a:rPr lang="en-GB" dirty="0"/>
              <a:t>CWP Adult Autism Assessment and Diagnostic Service</a:t>
            </a:r>
          </a:p>
          <a:p>
            <a:endParaRPr lang="en-GB" dirty="0"/>
          </a:p>
        </p:txBody>
      </p:sp>
    </p:spTree>
    <p:extLst>
      <p:ext uri="{BB962C8B-B14F-4D97-AF65-F5344CB8AC3E}">
        <p14:creationId xmlns:p14="http://schemas.microsoft.com/office/powerpoint/2010/main" val="106700063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186386-7ADC-43C3-B74E-48F981853E21}"/>
              </a:ext>
            </a:extLst>
          </p:cNvPr>
          <p:cNvSpPr/>
          <p:nvPr/>
        </p:nvSpPr>
        <p:spPr>
          <a:xfrm>
            <a:off x="705756" y="285583"/>
            <a:ext cx="11593288" cy="6683881"/>
          </a:xfrm>
          <a:prstGeom prst="rect">
            <a:avLst/>
          </a:prstGeom>
        </p:spPr>
        <p:txBody>
          <a:bodyPr wrap="square">
            <a:spAutoFit/>
          </a:bodyPr>
          <a:lstStyle/>
          <a:p>
            <a:r>
              <a:rPr lang="en-GB" sz="3200" dirty="0">
                <a:latin typeface="Calibri" panose="020F0502020204030204" pitchFamily="34" charset="0"/>
                <a:ea typeface="Calibri" panose="020F0502020204030204" pitchFamily="34" charset="0"/>
                <a:cs typeface="Calibri" panose="020F0502020204030204" pitchFamily="34" charset="0"/>
              </a:rPr>
              <a:t>Strategies to improve </a:t>
            </a:r>
            <a:r>
              <a:rPr lang="en-GB" sz="3200" dirty="0" err="1">
                <a:latin typeface="Calibri" panose="020F0502020204030204" pitchFamily="34" charset="0"/>
                <a:ea typeface="Calibri" panose="020F0502020204030204" pitchFamily="34" charset="0"/>
                <a:cs typeface="Calibri" panose="020F0502020204030204" pitchFamily="34" charset="0"/>
              </a:rPr>
              <a:t>interoception</a:t>
            </a:r>
            <a:r>
              <a:rPr lang="en-GB" sz="3200" dirty="0">
                <a:latin typeface="Calibri" panose="020F0502020204030204" pitchFamily="34" charset="0"/>
                <a:ea typeface="Calibri" panose="020F0502020204030204" pitchFamily="34" charset="0"/>
                <a:cs typeface="Calibri" panose="020F0502020204030204" pitchFamily="34" charset="0"/>
              </a:rPr>
              <a:t>:</a:t>
            </a:r>
          </a:p>
          <a:p>
            <a:r>
              <a:rPr lang="en-GB" dirty="0">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l">
              <a:spcAft>
                <a:spcPts val="1010"/>
              </a:spcAft>
            </a:pPr>
            <a:r>
              <a:rPr lang="en-GB" dirty="0">
                <a:latin typeface="Calibri" panose="020F0502020204030204" pitchFamily="34" charset="0"/>
                <a:ea typeface="Calibri" panose="020F0502020204030204" pitchFamily="34" charset="0"/>
                <a:cs typeface="Calibri" panose="020F0502020204030204" pitchFamily="34" charset="0"/>
              </a:rPr>
              <a:t>• </a:t>
            </a:r>
            <a:r>
              <a:rPr lang="en-GB" sz="2800" dirty="0">
                <a:latin typeface="Calibri" panose="020F0502020204030204" pitchFamily="34" charset="0"/>
                <a:ea typeface="Calibri" panose="020F0502020204030204" pitchFamily="34" charset="0"/>
                <a:cs typeface="Calibri" panose="020F0502020204030204" pitchFamily="34" charset="0"/>
              </a:rPr>
              <a:t>Mindfulness has been shown to help people engage with their internal senses, and develop a better awareness of things like breathing rate, heart rate etc, in a relaxed environment.  Research has shown that  incorporating these into daily routines can help develop greater awareness of </a:t>
            </a:r>
            <a:r>
              <a:rPr lang="en-GB" sz="2800" dirty="0" err="1">
                <a:latin typeface="Calibri" panose="020F0502020204030204" pitchFamily="34" charset="0"/>
                <a:ea typeface="Calibri" panose="020F0502020204030204" pitchFamily="34" charset="0"/>
                <a:cs typeface="Calibri" panose="020F0502020204030204" pitchFamily="34" charset="0"/>
              </a:rPr>
              <a:t>interoception</a:t>
            </a:r>
            <a:r>
              <a:rPr lang="en-GB" sz="2800" dirty="0">
                <a:latin typeface="Calibri" panose="020F0502020204030204" pitchFamily="34" charset="0"/>
                <a:ea typeface="Calibri" panose="020F0502020204030204" pitchFamily="34" charset="0"/>
                <a:cs typeface="Calibri" panose="020F0502020204030204" pitchFamily="34" charset="0"/>
              </a:rPr>
              <a:t>. </a:t>
            </a:r>
            <a:endParaRPr lang="en-GB" sz="2800" dirty="0">
              <a:latin typeface="Calibri" panose="020F0502020204030204" pitchFamily="34" charset="0"/>
              <a:ea typeface="Calibri" panose="020F0502020204030204" pitchFamily="34" charset="0"/>
            </a:endParaRPr>
          </a:p>
          <a:p>
            <a:pPr algn="l"/>
            <a:r>
              <a:rPr lang="en-GB" sz="2800" dirty="0">
                <a:latin typeface="Calibri" panose="020F0502020204030204" pitchFamily="34" charset="0"/>
                <a:ea typeface="Calibri" panose="020F0502020204030204" pitchFamily="34" charset="0"/>
                <a:cs typeface="Calibri" panose="020F0502020204030204" pitchFamily="34" charset="0"/>
              </a:rPr>
              <a:t>• Using Sensory strategies -  Proprioceptive strategies (deep pressure) is helpful at calming the system when it is over-responsive, and also regulating arousal level when it is under responsive. </a:t>
            </a:r>
            <a:endParaRPr lang="en-GB" sz="2800" dirty="0">
              <a:latin typeface="Calibri" panose="020F0502020204030204" pitchFamily="34" charset="0"/>
              <a:ea typeface="Calibri" panose="020F0502020204030204" pitchFamily="34" charset="0"/>
            </a:endParaRPr>
          </a:p>
          <a:p>
            <a:pPr algn="l"/>
            <a:r>
              <a:rPr lang="en-GB" sz="2800" dirty="0">
                <a:latin typeface="Calibri" panose="020F0502020204030204" pitchFamily="34" charset="0"/>
                <a:ea typeface="Calibri" panose="020F0502020204030204" pitchFamily="34" charset="0"/>
                <a:cs typeface="Calibri" panose="020F0502020204030204" pitchFamily="34" charset="0"/>
              </a:rPr>
              <a:t> </a:t>
            </a:r>
            <a:endParaRPr lang="en-GB" sz="2800" dirty="0">
              <a:latin typeface="Calibri" panose="020F0502020204030204" pitchFamily="34" charset="0"/>
              <a:ea typeface="Calibri" panose="020F0502020204030204" pitchFamily="34" charset="0"/>
            </a:endParaRPr>
          </a:p>
          <a:p>
            <a:pPr algn="l">
              <a:spcAft>
                <a:spcPts val="1000"/>
              </a:spcAft>
            </a:pPr>
            <a:r>
              <a:rPr lang="en-GB" sz="2800" dirty="0">
                <a:latin typeface="Calibri" panose="020F0502020204030204" pitchFamily="34" charset="0"/>
                <a:ea typeface="Calibri" panose="020F0502020204030204" pitchFamily="34" charset="0"/>
                <a:cs typeface="Calibri" panose="020F0502020204030204" pitchFamily="34" charset="0"/>
              </a:rPr>
              <a:t>• Building awareness of  physical signs of  emotions possibly with the help of a supporter, to slowly become more aware of the signs, and to identifying helpful strategies in relation to these – for example, faster heart beat, faster breathing means you could be anxious.</a:t>
            </a:r>
            <a:endParaRPr lang="en-GB" dirty="0">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E0993DFC-E704-433D-A755-8627B0C4FAD3}"/>
              </a:ext>
            </a:extLst>
          </p:cNvPr>
          <p:cNvPicPr>
            <a:picLocks noChangeAspect="1"/>
          </p:cNvPicPr>
          <p:nvPr/>
        </p:nvPicPr>
        <p:blipFill>
          <a:blip r:embed="rId2"/>
          <a:stretch>
            <a:fillRect/>
          </a:stretch>
        </p:blipFill>
        <p:spPr>
          <a:xfrm>
            <a:off x="7659381" y="6657256"/>
            <a:ext cx="4639663" cy="3096344"/>
          </a:xfrm>
          <a:prstGeom prst="rect">
            <a:avLst/>
          </a:prstGeom>
        </p:spPr>
      </p:pic>
    </p:spTree>
    <p:extLst>
      <p:ext uri="{BB962C8B-B14F-4D97-AF65-F5344CB8AC3E}">
        <p14:creationId xmlns:p14="http://schemas.microsoft.com/office/powerpoint/2010/main" val="39651541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AB5D93-4F7D-4523-B090-1E9D82ED1FCD}"/>
              </a:ext>
            </a:extLst>
          </p:cNvPr>
          <p:cNvSpPr/>
          <p:nvPr/>
        </p:nvSpPr>
        <p:spPr>
          <a:xfrm>
            <a:off x="741760" y="901174"/>
            <a:ext cx="11521280" cy="4031873"/>
          </a:xfrm>
          <a:prstGeom prst="rect">
            <a:avLst/>
          </a:prstGeom>
        </p:spPr>
        <p:txBody>
          <a:bodyPr wrap="square">
            <a:spAutoFit/>
          </a:bodyPr>
          <a:lstStyle/>
          <a:p>
            <a:r>
              <a:rPr lang="en-GB" sz="3200" dirty="0">
                <a:latin typeface="Calibri" panose="020F0502020204030204" pitchFamily="34" charset="0"/>
                <a:ea typeface="Calibri" panose="020F0502020204030204" pitchFamily="34" charset="0"/>
                <a:cs typeface="Calibri" panose="020F0502020204030204" pitchFamily="34" charset="0"/>
              </a:rPr>
              <a:t>Impact on emotions: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r>
              <a:rPr lang="en-GB" sz="2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l"/>
            <a:r>
              <a:rPr lang="en-GB" sz="2800" dirty="0">
                <a:latin typeface="Calibri" panose="020F0502020204030204" pitchFamily="34" charset="0"/>
                <a:ea typeface="Calibri" panose="020F0502020204030204" pitchFamily="34" charset="0"/>
                <a:cs typeface="Calibri" panose="020F0502020204030204" pitchFamily="34" charset="0"/>
              </a:rPr>
              <a:t>Research has shown that our ability to read our own physical signals directly relates to how well we can identify and regulate our emotions. This in turn directly impacts on our ability to accurately read another person’s physical and emotional cues.</a:t>
            </a:r>
          </a:p>
          <a:p>
            <a:pPr algn="l"/>
            <a:endParaRPr lang="en-GB" sz="2800" dirty="0">
              <a:latin typeface="Calibri" panose="020F0502020204030204" pitchFamily="34" charset="0"/>
              <a:ea typeface="Calibri" panose="020F0502020204030204" pitchFamily="34" charset="0"/>
              <a:cs typeface="Calibri" panose="020F0502020204030204" pitchFamily="34" charset="0"/>
            </a:endParaRPr>
          </a:p>
          <a:p>
            <a:pPr algn="l"/>
            <a:r>
              <a:rPr lang="en-GB" sz="2800" dirty="0">
                <a:latin typeface="Calibri" panose="020F0502020204030204" pitchFamily="34" charset="0"/>
                <a:ea typeface="Calibri" panose="020F0502020204030204" pitchFamily="34" charset="0"/>
                <a:cs typeface="Calibri" panose="020F0502020204030204" pitchFamily="34" charset="0"/>
              </a:rPr>
              <a:t> Just like the other emotions, a person can have modulation difficulties within this system. </a:t>
            </a:r>
            <a:endParaRPr lang="en-GB" sz="2800" dirty="0">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43A195F5-C52A-40F3-8D29-F6E48C229DAB}"/>
              </a:ext>
            </a:extLst>
          </p:cNvPr>
          <p:cNvPicPr>
            <a:picLocks noChangeAspect="1"/>
          </p:cNvPicPr>
          <p:nvPr/>
        </p:nvPicPr>
        <p:blipFill>
          <a:blip r:embed="rId2"/>
          <a:stretch>
            <a:fillRect/>
          </a:stretch>
        </p:blipFill>
        <p:spPr>
          <a:xfrm>
            <a:off x="6426348" y="5356751"/>
            <a:ext cx="5829300" cy="3495675"/>
          </a:xfrm>
          <a:prstGeom prst="rect">
            <a:avLst/>
          </a:prstGeom>
        </p:spPr>
      </p:pic>
    </p:spTree>
    <p:extLst>
      <p:ext uri="{BB962C8B-B14F-4D97-AF65-F5344CB8AC3E}">
        <p14:creationId xmlns:p14="http://schemas.microsoft.com/office/powerpoint/2010/main" val="339348335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4E1DBA-CCD5-4D56-85D2-3E22C6E63A8C}"/>
              </a:ext>
            </a:extLst>
          </p:cNvPr>
          <p:cNvSpPr/>
          <p:nvPr/>
        </p:nvSpPr>
        <p:spPr>
          <a:xfrm>
            <a:off x="813768" y="875124"/>
            <a:ext cx="9515896" cy="4524315"/>
          </a:xfrm>
          <a:prstGeom prst="rect">
            <a:avLst/>
          </a:prstGeom>
        </p:spPr>
        <p:txBody>
          <a:bodyPr wrap="square">
            <a:spAutoFit/>
          </a:bodyPr>
          <a:lstStyle/>
          <a:p>
            <a:pPr algn="l"/>
            <a:r>
              <a:rPr lang="en-GB" dirty="0"/>
              <a:t>“Alexithymia is a term to describe problems with feeling emotions. In Greek, it loosely translates to “no words for emotion.” It is estimated that 1 in 10 people has alexithymia, but it is much more common in those with depression and in autistic people. 1 in 5 autistic people have alexithymia”.</a:t>
            </a:r>
          </a:p>
          <a:p>
            <a:pPr algn="l"/>
            <a:endParaRPr lang="en-GB" dirty="0"/>
          </a:p>
          <a:p>
            <a:pPr algn="l"/>
            <a:r>
              <a:rPr lang="en-GB" dirty="0"/>
              <a:t>“People who have alexithymia may have trouble identifying, understanding and describing emotions. They may also struggle to show or feel emotions that are seen as socially appropriate, such as happiness on a joyous occasion”.</a:t>
            </a:r>
          </a:p>
          <a:p>
            <a:pPr algn="l"/>
            <a:endParaRPr lang="en-GB" dirty="0"/>
          </a:p>
          <a:p>
            <a:pPr algn="l"/>
            <a:r>
              <a:rPr lang="en-GB" dirty="0"/>
              <a:t>(</a:t>
            </a:r>
            <a:r>
              <a:rPr lang="en-GB" dirty="0" err="1"/>
              <a:t>Autistica</a:t>
            </a:r>
            <a:r>
              <a:rPr lang="en-GB" dirty="0"/>
              <a:t> 2021)</a:t>
            </a:r>
          </a:p>
        </p:txBody>
      </p:sp>
      <p:pic>
        <p:nvPicPr>
          <p:cNvPr id="6" name="Picture 5" descr="Sticky notes with question marks">
            <a:extLst>
              <a:ext uri="{FF2B5EF4-FFF2-40B4-BE49-F238E27FC236}">
                <a16:creationId xmlns:a16="http://schemas.microsoft.com/office/drawing/2014/main" id="{1F33A61A-DC37-4AB9-A986-A9AA9DCF8E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0365" y="5164832"/>
            <a:ext cx="4990232" cy="3326821"/>
          </a:xfrm>
          <a:prstGeom prst="rect">
            <a:avLst/>
          </a:prstGeom>
        </p:spPr>
      </p:pic>
      <p:sp>
        <p:nvSpPr>
          <p:cNvPr id="2" name="TextBox 1">
            <a:extLst>
              <a:ext uri="{FF2B5EF4-FFF2-40B4-BE49-F238E27FC236}">
                <a16:creationId xmlns:a16="http://schemas.microsoft.com/office/drawing/2014/main" id="{90B7F6D4-1B5B-401C-B168-D17D74DF5FFC}"/>
              </a:ext>
            </a:extLst>
          </p:cNvPr>
          <p:cNvSpPr txBox="1"/>
          <p:nvPr/>
        </p:nvSpPr>
        <p:spPr>
          <a:xfrm>
            <a:off x="597744" y="6251726"/>
            <a:ext cx="5544616"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rPr>
              <a:t>Online alexithymia questionnaire:</a:t>
            </a:r>
          </a:p>
          <a:p>
            <a:r>
              <a:rPr lang="en-GB" dirty="0">
                <a:hlinkClick r:id="rId3"/>
              </a:rPr>
              <a:t>https://embrace-autism.com/online-alexithymia-questionnaire/</a:t>
            </a:r>
            <a:r>
              <a:rPr lang="en-GB" dirty="0"/>
              <a:t> </a:t>
            </a:r>
            <a:endPar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6365693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447E0-3A07-470E-8EE1-6305667E66E2}"/>
              </a:ext>
            </a:extLst>
          </p:cNvPr>
          <p:cNvSpPr/>
          <p:nvPr/>
        </p:nvSpPr>
        <p:spPr>
          <a:xfrm>
            <a:off x="909366" y="1636440"/>
            <a:ext cx="11953328" cy="2677656"/>
          </a:xfrm>
          <a:prstGeom prst="rect">
            <a:avLst/>
          </a:prstGeom>
        </p:spPr>
        <p:txBody>
          <a:bodyPr wrap="square">
            <a:spAutoFit/>
          </a:bodyPr>
          <a:lstStyle/>
          <a:p>
            <a:pPr algn="l"/>
            <a:r>
              <a:rPr lang="en-GB" sz="2800" dirty="0">
                <a:latin typeface="Calibri" panose="020F0502020204030204" pitchFamily="34" charset="0"/>
                <a:ea typeface="Calibri" panose="020F0502020204030204" pitchFamily="34" charset="0"/>
                <a:cs typeface="Calibri" panose="020F0502020204030204" pitchFamily="34" charset="0"/>
              </a:rPr>
              <a:t>If physical sensations are more difficult to recognise in ourselves, then the clues to emotions wont be noticed or felt until the physical sensation is much stronger; </a:t>
            </a:r>
          </a:p>
          <a:p>
            <a:pPr algn="l"/>
            <a:endParaRPr lang="en-GB" sz="2800" dirty="0">
              <a:latin typeface="Calibri" panose="020F0502020204030204" pitchFamily="34" charset="0"/>
              <a:ea typeface="Calibri" panose="020F0502020204030204" pitchFamily="34" charset="0"/>
              <a:cs typeface="Calibri" panose="020F0502020204030204" pitchFamily="34" charset="0"/>
            </a:endParaRPr>
          </a:p>
          <a:p>
            <a:pPr algn="l"/>
            <a:r>
              <a:rPr lang="en-GB" sz="2800" dirty="0">
                <a:latin typeface="Calibri" panose="020F0502020204030204" pitchFamily="34" charset="0"/>
                <a:ea typeface="Calibri" panose="020F0502020204030204" pitchFamily="34" charset="0"/>
                <a:cs typeface="Calibri" panose="020F0502020204030204" pitchFamily="34" charset="0"/>
              </a:rPr>
              <a:t>or everything feels very muddled so  identification of a certain emotion is very difficult. </a:t>
            </a:r>
            <a:endParaRPr lang="en-GB" sz="2800" dirty="0">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0E39218D-B61B-4364-BAF0-A172B13CA39F}"/>
              </a:ext>
            </a:extLst>
          </p:cNvPr>
          <p:cNvPicPr>
            <a:picLocks noChangeAspect="1"/>
          </p:cNvPicPr>
          <p:nvPr/>
        </p:nvPicPr>
        <p:blipFill>
          <a:blip r:embed="rId2"/>
          <a:stretch>
            <a:fillRect/>
          </a:stretch>
        </p:blipFill>
        <p:spPr>
          <a:xfrm>
            <a:off x="6528172" y="4876800"/>
            <a:ext cx="5829300" cy="3943350"/>
          </a:xfrm>
          <a:prstGeom prst="rect">
            <a:avLst/>
          </a:prstGeom>
        </p:spPr>
      </p:pic>
    </p:spTree>
    <p:extLst>
      <p:ext uri="{BB962C8B-B14F-4D97-AF65-F5344CB8AC3E}">
        <p14:creationId xmlns:p14="http://schemas.microsoft.com/office/powerpoint/2010/main" val="53283597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09764-9BD3-4AAD-AA1C-5E8E58456050}"/>
              </a:ext>
            </a:extLst>
          </p:cNvPr>
          <p:cNvSpPr/>
          <p:nvPr/>
        </p:nvSpPr>
        <p:spPr>
          <a:xfrm>
            <a:off x="1173808" y="2428528"/>
            <a:ext cx="10945216" cy="1938992"/>
          </a:xfrm>
          <a:prstGeom prst="rect">
            <a:avLst/>
          </a:prstGeom>
        </p:spPr>
        <p:txBody>
          <a:bodyPr wrap="square">
            <a:spAutoFit/>
          </a:bodyPr>
          <a:lstStyle/>
          <a:p>
            <a:r>
              <a:rPr lang="en-GB" dirty="0">
                <a:solidFill>
                  <a:srgbClr val="202124"/>
                </a:solidFill>
                <a:latin typeface="arial" panose="020B0604020202020204" pitchFamily="34" charset="0"/>
              </a:rPr>
              <a:t>Differences with emotional regulation in autistic adults can be represented by many significant difficulties such as, emotional lability: frequent meltdowns or sensory overload, tendency to cry, difficulty to express themselves, rapid mood changes and a tendency to be frustrated if demands are not met.</a:t>
            </a:r>
          </a:p>
        </p:txBody>
      </p:sp>
    </p:spTree>
    <p:extLst>
      <p:ext uri="{BB962C8B-B14F-4D97-AF65-F5344CB8AC3E}">
        <p14:creationId xmlns:p14="http://schemas.microsoft.com/office/powerpoint/2010/main" val="119770353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3AB95B-9C65-43B5-883D-AEB9A9CCC57E}"/>
              </a:ext>
            </a:extLst>
          </p:cNvPr>
          <p:cNvSpPr/>
          <p:nvPr/>
        </p:nvSpPr>
        <p:spPr>
          <a:xfrm>
            <a:off x="453728" y="1492424"/>
            <a:ext cx="11809312" cy="5398529"/>
          </a:xfrm>
          <a:prstGeom prst="rect">
            <a:avLst/>
          </a:prstGeom>
        </p:spPr>
        <p:txBody>
          <a:bodyPr wrap="square">
            <a:spAutoFit/>
          </a:bodyPr>
          <a:lstStyle/>
          <a:p>
            <a:pPr algn="l">
              <a:lnSpc>
                <a:spcPct val="107000"/>
              </a:lnSpc>
              <a:spcBef>
                <a:spcPts val="1050"/>
              </a:spcBef>
            </a:pPr>
            <a:r>
              <a:rPr lang="en-GB" sz="2800" dirty="0">
                <a:solidFill>
                  <a:schemeClr val="tx1"/>
                </a:solidFill>
                <a:latin typeface="Arial" panose="020B0604020202020204" pitchFamily="34" charset="0"/>
                <a:cs typeface="Arial" panose="020B0604020202020204" pitchFamily="34" charset="0"/>
              </a:rPr>
              <a:t>Strategies for decoding emotions:</a:t>
            </a:r>
          </a:p>
          <a:p>
            <a:pPr algn="l">
              <a:lnSpc>
                <a:spcPct val="107000"/>
              </a:lnSpc>
              <a:spcBef>
                <a:spcPts val="1200"/>
              </a:spcBef>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 common difficulty amongst autistic people is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recognising</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and naming emotions in themselves and others. If you struggle to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recognise</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your own emotions, you are highly likely to struggle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recognising</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emotions in others. Therefore, to improve this skill within yourself is important. You can put in place strategies to help you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recognise</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your own emotions.</a:t>
            </a:r>
            <a:endParaRPr lang="en-GB"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a:lnSpc>
                <a:spcPct val="107000"/>
              </a:lnSpc>
              <a:spcBef>
                <a:spcPts val="1200"/>
              </a:spcBef>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Often it is about trying to look at physical symptoms within yourself in order to try and identify the emotion. This can be done several different ways and  using an analytical approach. A good starting point is five emotions:</a:t>
            </a:r>
            <a:endParaRPr lang="en-GB"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a:lnSpc>
                <a:spcPct val="107000"/>
              </a:lnSpc>
              <a:spcBef>
                <a:spcPts val="1200"/>
              </a:spcBef>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t>
            </a:r>
            <a:endParaRPr lang="en-GB"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buFont typeface="Symbol" panose="05050102010706020507" pitchFamily="18" charset="2"/>
              <a:buChar char=""/>
            </a:pPr>
            <a:r>
              <a:rPr lang="en-GB" sz="2000" dirty="0">
                <a:solidFill>
                  <a:schemeClr val="tx1"/>
                </a:solidFill>
                <a:latin typeface="Arial" panose="020B0604020202020204" pitchFamily="34" charset="0"/>
                <a:ea typeface="Calibri" panose="020F0502020204030204" pitchFamily="34" charset="0"/>
                <a:cs typeface="Arial" panose="020B0604020202020204" pitchFamily="34" charset="0"/>
              </a:rPr>
              <a:t>happy,</a:t>
            </a:r>
          </a:p>
          <a:p>
            <a:pPr marL="342900" lvl="0" indent="-342900" algn="l">
              <a:lnSpc>
                <a:spcPct val="115000"/>
              </a:lnSpc>
              <a:buFont typeface="Symbol" panose="05050102010706020507" pitchFamily="18" charset="2"/>
              <a:buChar char=""/>
            </a:pPr>
            <a:r>
              <a:rPr lang="en-GB" sz="2000" dirty="0">
                <a:solidFill>
                  <a:schemeClr val="tx1"/>
                </a:solidFill>
                <a:latin typeface="Arial" panose="020B0604020202020204" pitchFamily="34" charset="0"/>
                <a:ea typeface="Calibri" panose="020F0502020204030204" pitchFamily="34" charset="0"/>
                <a:cs typeface="Arial" panose="020B0604020202020204" pitchFamily="34" charset="0"/>
              </a:rPr>
              <a:t>sad,</a:t>
            </a:r>
          </a:p>
          <a:p>
            <a:pPr marL="342900" lvl="0" indent="-342900" algn="l">
              <a:lnSpc>
                <a:spcPct val="115000"/>
              </a:lnSpc>
              <a:buFont typeface="Symbol" panose="05050102010706020507" pitchFamily="18" charset="2"/>
              <a:buChar char=""/>
            </a:pPr>
            <a:r>
              <a:rPr lang="en-GB" sz="2000" dirty="0">
                <a:solidFill>
                  <a:schemeClr val="tx1"/>
                </a:solidFill>
                <a:latin typeface="Arial" panose="020B0604020202020204" pitchFamily="34" charset="0"/>
                <a:ea typeface="Calibri" panose="020F0502020204030204" pitchFamily="34" charset="0"/>
                <a:cs typeface="Arial" panose="020B0604020202020204" pitchFamily="34" charset="0"/>
              </a:rPr>
              <a:t>excited,</a:t>
            </a:r>
          </a:p>
          <a:p>
            <a:pPr marL="342900" lvl="0" indent="-342900" algn="l">
              <a:lnSpc>
                <a:spcPct val="115000"/>
              </a:lnSpc>
              <a:buFont typeface="Symbol" panose="05050102010706020507" pitchFamily="18" charset="2"/>
              <a:buChar char=""/>
            </a:pPr>
            <a:r>
              <a:rPr lang="en-GB" sz="2000" dirty="0">
                <a:solidFill>
                  <a:schemeClr val="tx1"/>
                </a:solidFill>
                <a:latin typeface="Arial" panose="020B0604020202020204" pitchFamily="34" charset="0"/>
                <a:ea typeface="Calibri" panose="020F0502020204030204" pitchFamily="34" charset="0"/>
                <a:cs typeface="Arial" panose="020B0604020202020204" pitchFamily="34" charset="0"/>
              </a:rPr>
              <a:t>anxious</a:t>
            </a:r>
          </a:p>
          <a:p>
            <a:pPr marL="342900" lvl="0" indent="-342900" algn="l">
              <a:lnSpc>
                <a:spcPct val="115000"/>
              </a:lnSpc>
              <a:spcAft>
                <a:spcPts val="1000"/>
              </a:spcAft>
              <a:buFont typeface="Symbol" panose="05050102010706020507" pitchFamily="18" charset="2"/>
              <a:buChar char=""/>
            </a:pPr>
            <a:r>
              <a:rPr lang="en-GB" sz="2000" dirty="0">
                <a:solidFill>
                  <a:schemeClr val="tx1"/>
                </a:solidFill>
                <a:latin typeface="Arial" panose="020B0604020202020204" pitchFamily="34" charset="0"/>
                <a:ea typeface="Calibri" panose="020F0502020204030204" pitchFamily="34" charset="0"/>
                <a:cs typeface="Arial" panose="020B0604020202020204" pitchFamily="34" charset="0"/>
              </a:rPr>
              <a:t>okay / alright.</a:t>
            </a:r>
          </a:p>
        </p:txBody>
      </p:sp>
    </p:spTree>
    <p:extLst>
      <p:ext uri="{BB962C8B-B14F-4D97-AF65-F5344CB8AC3E}">
        <p14:creationId xmlns:p14="http://schemas.microsoft.com/office/powerpoint/2010/main" val="69686510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F3837E-91B8-4A79-B3F7-E397AAA6970B}"/>
              </a:ext>
            </a:extLst>
          </p:cNvPr>
          <p:cNvSpPr/>
          <p:nvPr/>
        </p:nvSpPr>
        <p:spPr>
          <a:xfrm>
            <a:off x="597744" y="1060376"/>
            <a:ext cx="9155856" cy="3632469"/>
          </a:xfrm>
          <a:prstGeom prst="rect">
            <a:avLst/>
          </a:prstGeom>
        </p:spPr>
        <p:txBody>
          <a:bodyPr wrap="square">
            <a:spAutoFit/>
          </a:bodyPr>
          <a:lstStyle/>
          <a:p>
            <a:pPr algn="l">
              <a:lnSpc>
                <a:spcPct val="107000"/>
              </a:lnSpc>
              <a:spcBef>
                <a:spcPts val="1200"/>
              </a:spcBef>
            </a:pPr>
            <a:r>
              <a:rPr lang="en-US" sz="2000" dirty="0">
                <a:latin typeface="Arial" panose="020B0604020202020204" pitchFamily="34" charset="0"/>
                <a:ea typeface="Avenir Next LT Pro" panose="020B0504020202020204" pitchFamily="34" charset="0"/>
                <a:cs typeface="Arial" panose="020B0604020202020204" pitchFamily="34" charset="0"/>
              </a:rPr>
              <a:t>Using an analytical approach, and perhaps the help of someone who knows you well, try and work out the things you could </a:t>
            </a:r>
            <a:r>
              <a:rPr lang="en-US" sz="2000" dirty="0" err="1">
                <a:latin typeface="Arial" panose="020B0604020202020204" pitchFamily="34" charset="0"/>
                <a:ea typeface="Avenir Next LT Pro" panose="020B0504020202020204" pitchFamily="34" charset="0"/>
                <a:cs typeface="Arial" panose="020B0604020202020204" pitchFamily="34" charset="0"/>
              </a:rPr>
              <a:t>recognise</a:t>
            </a:r>
            <a:r>
              <a:rPr lang="en-US" sz="2000" dirty="0">
                <a:latin typeface="Arial" panose="020B0604020202020204" pitchFamily="34" charset="0"/>
                <a:ea typeface="Avenir Next LT Pro" panose="020B0504020202020204" pitchFamily="34" charset="0"/>
                <a:cs typeface="Arial" panose="020B0604020202020204" pitchFamily="34" charset="0"/>
              </a:rPr>
              <a:t> in yourself about those emotions. Often you will notice physical signs. Pay close attention to:</a:t>
            </a:r>
            <a:endParaRPr lang="en-GB" sz="2000" dirty="0">
              <a:latin typeface="Arial" panose="020B0604020202020204" pitchFamily="34" charset="0"/>
              <a:ea typeface="Avenir Next LT Pro" panose="020B0504020202020204" pitchFamily="34" charset="0"/>
              <a:cs typeface="Arial" panose="020B0604020202020204" pitchFamily="34" charset="0"/>
            </a:endParaRPr>
          </a:p>
          <a:p>
            <a:pPr algn="l">
              <a:lnSpc>
                <a:spcPct val="107000"/>
              </a:lnSpc>
              <a:spcBef>
                <a:spcPts val="1200"/>
              </a:spcBef>
            </a:pPr>
            <a:r>
              <a:rPr lang="en-US" sz="2000" dirty="0">
                <a:latin typeface="Arial" panose="020B0604020202020204" pitchFamily="34" charset="0"/>
                <a:ea typeface="Avenir Next LT Pro" panose="020B0504020202020204" pitchFamily="34" charset="0"/>
                <a:cs typeface="Arial" panose="020B0604020202020204" pitchFamily="34" charset="0"/>
              </a:rPr>
              <a:t> </a:t>
            </a:r>
            <a:endParaRPr lang="en-GB" sz="2000" dirty="0">
              <a:latin typeface="Arial" panose="020B0604020202020204" pitchFamily="34" charset="0"/>
              <a:ea typeface="Avenir Next LT Pro" panose="020B0504020202020204" pitchFamily="34" charset="0"/>
              <a:cs typeface="Arial" panose="020B0604020202020204" pitchFamily="34" charset="0"/>
            </a:endParaRPr>
          </a:p>
          <a:p>
            <a:pPr marL="342900" lvl="0" indent="-342900" algn="l">
              <a:lnSpc>
                <a:spcPct val="115000"/>
              </a:lnSpc>
              <a:buFont typeface="Symbol" panose="05050102010706020507" pitchFamily="18" charset="2"/>
              <a:buChar char=""/>
            </a:pPr>
            <a:r>
              <a:rPr lang="en-GB" sz="2000" dirty="0">
                <a:latin typeface="Arial" panose="020B0604020202020204" pitchFamily="34" charset="0"/>
                <a:ea typeface="Avenir Next LT Pro" panose="020B0504020202020204" pitchFamily="34" charset="0"/>
                <a:cs typeface="Arial" panose="020B0604020202020204" pitchFamily="34" charset="0"/>
              </a:rPr>
              <a:t>how did it make you feel in your body?</a:t>
            </a:r>
          </a:p>
          <a:p>
            <a:pPr marL="342900" lvl="0" indent="-342900" algn="l">
              <a:lnSpc>
                <a:spcPct val="115000"/>
              </a:lnSpc>
              <a:buFont typeface="Symbol" panose="05050102010706020507" pitchFamily="18" charset="2"/>
              <a:buChar char=""/>
            </a:pPr>
            <a:r>
              <a:rPr lang="en-GB" sz="2000" dirty="0">
                <a:latin typeface="Arial" panose="020B0604020202020204" pitchFamily="34" charset="0"/>
                <a:ea typeface="Avenir Next LT Pro" panose="020B0504020202020204" pitchFamily="34" charset="0"/>
                <a:cs typeface="Arial" panose="020B0604020202020204" pitchFamily="34" charset="0"/>
              </a:rPr>
              <a:t>Were there any physical signs?  Some examples are:</a:t>
            </a:r>
          </a:p>
          <a:p>
            <a:pPr marL="342900" lvl="0" indent="-342900" algn="l">
              <a:lnSpc>
                <a:spcPct val="115000"/>
              </a:lnSpc>
              <a:buFont typeface="Symbol" panose="05050102010706020507" pitchFamily="18" charset="2"/>
              <a:buChar char=""/>
            </a:pPr>
            <a:r>
              <a:rPr lang="en-GB" sz="2000" dirty="0">
                <a:latin typeface="Arial" panose="020B0604020202020204" pitchFamily="34" charset="0"/>
                <a:ea typeface="Avenir Next LT Pro" panose="020B0504020202020204" pitchFamily="34" charset="0"/>
                <a:cs typeface="Arial" panose="020B0604020202020204" pitchFamily="34" charset="0"/>
              </a:rPr>
              <a:t>How was your breathing rate?</a:t>
            </a:r>
          </a:p>
          <a:p>
            <a:pPr marL="342900" lvl="0" indent="-342900" algn="l">
              <a:lnSpc>
                <a:spcPct val="115000"/>
              </a:lnSpc>
              <a:buFont typeface="Symbol" panose="05050102010706020507" pitchFamily="18" charset="2"/>
              <a:buChar char=""/>
            </a:pPr>
            <a:r>
              <a:rPr lang="en-GB" sz="2000" dirty="0">
                <a:latin typeface="Arial" panose="020B0604020202020204" pitchFamily="34" charset="0"/>
                <a:ea typeface="Avenir Next LT Pro" panose="020B0504020202020204" pitchFamily="34" charset="0"/>
                <a:cs typeface="Arial" panose="020B0604020202020204" pitchFamily="34" charset="0"/>
              </a:rPr>
              <a:t>How was your heart rate?</a:t>
            </a:r>
          </a:p>
          <a:p>
            <a:pPr marL="342900" lvl="0" indent="-342900" algn="l">
              <a:lnSpc>
                <a:spcPct val="115000"/>
              </a:lnSpc>
              <a:buFont typeface="Symbol" panose="05050102010706020507" pitchFamily="18" charset="2"/>
              <a:buChar char=""/>
            </a:pPr>
            <a:r>
              <a:rPr lang="en-GB" sz="2000" dirty="0">
                <a:latin typeface="Arial" panose="020B0604020202020204" pitchFamily="34" charset="0"/>
                <a:ea typeface="Avenir Next LT Pro" panose="020B0504020202020204" pitchFamily="34" charset="0"/>
                <a:cs typeface="Arial" panose="020B0604020202020204" pitchFamily="34" charset="0"/>
              </a:rPr>
              <a:t>Where you hot or cold?</a:t>
            </a:r>
          </a:p>
        </p:txBody>
      </p:sp>
      <p:pic>
        <p:nvPicPr>
          <p:cNvPr id="3" name="image3.jpeg" descr="number stacks">
            <a:extLst>
              <a:ext uri="{FF2B5EF4-FFF2-40B4-BE49-F238E27FC236}">
                <a16:creationId xmlns:a16="http://schemas.microsoft.com/office/drawing/2014/main" id="{7E75E79B-2046-4604-939E-05659D54C2D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014568" y="4516760"/>
            <a:ext cx="3960440" cy="4032448"/>
          </a:xfrm>
          <a:prstGeom prst="rect">
            <a:avLst/>
          </a:prstGeom>
        </p:spPr>
      </p:pic>
    </p:spTree>
    <p:extLst>
      <p:ext uri="{BB962C8B-B14F-4D97-AF65-F5344CB8AC3E}">
        <p14:creationId xmlns:p14="http://schemas.microsoft.com/office/powerpoint/2010/main" val="165039872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D18D01-EE00-4E87-AFBA-0C6A150747C9}"/>
              </a:ext>
            </a:extLst>
          </p:cNvPr>
          <p:cNvSpPr/>
          <p:nvPr/>
        </p:nvSpPr>
        <p:spPr>
          <a:xfrm>
            <a:off x="201700" y="1564432"/>
            <a:ext cx="12601400" cy="2955233"/>
          </a:xfrm>
          <a:prstGeom prst="rect">
            <a:avLst/>
          </a:prstGeom>
        </p:spPr>
        <p:txBody>
          <a:bodyPr wrap="square">
            <a:spAutoFit/>
          </a:bodyPr>
          <a:lstStyle/>
          <a:p>
            <a:pPr algn="l">
              <a:lnSpc>
                <a:spcPct val="107000"/>
              </a:lnSpc>
              <a:spcBef>
                <a:spcPts val="1200"/>
              </a:spcBef>
            </a:pPr>
            <a:r>
              <a:rPr lang="en-US" sz="1600" dirty="0">
                <a:latin typeface="Arial" panose="020B0604020202020204" pitchFamily="34" charset="0"/>
                <a:ea typeface="Avenir Next LT Pro" panose="020B0504020202020204" pitchFamily="34" charset="0"/>
                <a:cs typeface="Arial" panose="020B0604020202020204" pitchFamily="34" charset="0"/>
              </a:rPr>
              <a:t>The next step is to have a tool or object  that you can use each time you feel that emotion, which reinforces the emotion and being able to name it.</a:t>
            </a:r>
            <a:r>
              <a:rPr lang="en-GB" sz="1600" dirty="0">
                <a:latin typeface="Arial" panose="020B0604020202020204" pitchFamily="34" charset="0"/>
                <a:ea typeface="Avenir Next LT Pro" panose="020B0504020202020204" pitchFamily="34" charset="0"/>
                <a:cs typeface="Arial" panose="020B0604020202020204" pitchFamily="34" charset="0"/>
              </a:rPr>
              <a:t> </a:t>
            </a:r>
            <a:r>
              <a:rPr lang="en-US" sz="1600" dirty="0">
                <a:latin typeface="Arial" panose="020B0604020202020204" pitchFamily="34" charset="0"/>
                <a:ea typeface="Avenir Next LT Pro" panose="020B0504020202020204" pitchFamily="34" charset="0"/>
                <a:cs typeface="Arial" panose="020B0604020202020204" pitchFamily="34" charset="0"/>
              </a:rPr>
              <a:t>This tool can then be used to communicate the emotion to another person. There are various different tools available, and although the examples contain lots of different emotions. To start with you could simplify them to just have five emotions.</a:t>
            </a:r>
            <a:endParaRPr lang="en-GB" sz="1600" dirty="0">
              <a:latin typeface="Arial" panose="020B0604020202020204" pitchFamily="34" charset="0"/>
              <a:ea typeface="Avenir Next LT Pro" panose="020B0504020202020204" pitchFamily="34" charset="0"/>
              <a:cs typeface="Arial" panose="020B0604020202020204" pitchFamily="34" charset="0"/>
            </a:endParaRPr>
          </a:p>
          <a:p>
            <a:pPr algn="l">
              <a:lnSpc>
                <a:spcPct val="107000"/>
              </a:lnSpc>
              <a:spcBef>
                <a:spcPts val="1200"/>
              </a:spcBef>
            </a:pPr>
            <a:r>
              <a:rPr lang="en-US" sz="1600" dirty="0">
                <a:latin typeface="Arial" panose="020B0604020202020204" pitchFamily="34" charset="0"/>
                <a:ea typeface="Avenir Next LT Pro" panose="020B0504020202020204" pitchFamily="34" charset="0"/>
                <a:cs typeface="Arial" panose="020B0604020202020204" pitchFamily="34" charset="0"/>
              </a:rPr>
              <a:t> </a:t>
            </a:r>
            <a:endParaRPr lang="en-GB" sz="1600" dirty="0">
              <a:latin typeface="Arial" panose="020B0604020202020204" pitchFamily="34" charset="0"/>
              <a:ea typeface="Avenir Next LT Pro" panose="020B0504020202020204" pitchFamily="34" charset="0"/>
              <a:cs typeface="Arial" panose="020B0604020202020204" pitchFamily="34" charset="0"/>
            </a:endParaRPr>
          </a:p>
          <a:p>
            <a:pPr marL="342900" lvl="0" indent="-342900" algn="l">
              <a:lnSpc>
                <a:spcPct val="115000"/>
              </a:lnSpc>
              <a:buFont typeface="Symbol" panose="05050102010706020507" pitchFamily="18" charset="2"/>
              <a:buChar char=""/>
            </a:pPr>
            <a:r>
              <a:rPr lang="en-GB" sz="1600" dirty="0">
                <a:latin typeface="Arial" panose="020B0604020202020204" pitchFamily="34" charset="0"/>
                <a:ea typeface="Avenir Next LT Pro" panose="020B0504020202020204" pitchFamily="34" charset="0"/>
                <a:cs typeface="Arial" panose="020B0604020202020204" pitchFamily="34" charset="0"/>
              </a:rPr>
              <a:t>A feelings wheel  - </a:t>
            </a:r>
            <a:r>
              <a:rPr lang="en-GB" sz="1600" u="sng" dirty="0">
                <a:solidFill>
                  <a:srgbClr val="0000FF"/>
                </a:solidFill>
                <a:latin typeface="Arial" panose="020B0604020202020204" pitchFamily="34" charset="0"/>
                <a:ea typeface="Avenir Next LT Pro" panose="020B0504020202020204" pitchFamily="34" charset="0"/>
                <a:cs typeface="Arial" panose="020B0604020202020204" pitchFamily="34" charset="0"/>
                <a:hlinkClick r:id="rId2"/>
              </a:rPr>
              <a:t>https://aca-arizona.org/resources/the-feelings-wheel/</a:t>
            </a:r>
            <a:endParaRPr lang="en-GB" sz="1600" dirty="0">
              <a:latin typeface="Arial" panose="020B0604020202020204" pitchFamily="34" charset="0"/>
              <a:ea typeface="Avenir Next LT Pro" panose="020B0504020202020204" pitchFamily="34" charset="0"/>
              <a:cs typeface="Arial" panose="020B0604020202020204" pitchFamily="34" charset="0"/>
            </a:endParaRPr>
          </a:p>
          <a:p>
            <a:pPr marL="342900" lvl="0" indent="-342900" algn="l">
              <a:lnSpc>
                <a:spcPct val="115000"/>
              </a:lnSpc>
              <a:buFont typeface="Symbol" panose="05050102010706020507" pitchFamily="18" charset="2"/>
              <a:buChar char=""/>
            </a:pPr>
            <a:r>
              <a:rPr lang="en-GB" sz="1600" dirty="0">
                <a:latin typeface="Arial" panose="020B0604020202020204" pitchFamily="34" charset="0"/>
                <a:ea typeface="Avenir Next LT Pro" panose="020B0504020202020204" pitchFamily="34" charset="0"/>
                <a:cs typeface="Arial" panose="020B0604020202020204" pitchFamily="34" charset="0"/>
              </a:rPr>
              <a:t>using picture-based resources, </a:t>
            </a:r>
            <a:r>
              <a:rPr lang="en-GB" sz="1600" dirty="0" err="1">
                <a:latin typeface="Arial" panose="020B0604020202020204" pitchFamily="34" charset="0"/>
                <a:ea typeface="Avenir Next LT Pro" panose="020B0504020202020204" pitchFamily="34" charset="0"/>
                <a:cs typeface="Arial" panose="020B0604020202020204" pitchFamily="34" charset="0"/>
              </a:rPr>
              <a:t>e.g.:</a:t>
            </a:r>
            <a:r>
              <a:rPr lang="en-GB" sz="1600" u="sng" dirty="0" err="1">
                <a:solidFill>
                  <a:srgbClr val="0000FF"/>
                </a:solidFill>
                <a:latin typeface="Arial" panose="020B0604020202020204" pitchFamily="34" charset="0"/>
                <a:ea typeface="Avenir Next LT Pro" panose="020B0504020202020204" pitchFamily="34" charset="0"/>
                <a:cs typeface="Arial" panose="020B0604020202020204" pitchFamily="34" charset="0"/>
                <a:hlinkClick r:id="rId3"/>
              </a:rPr>
              <a:t>https</a:t>
            </a:r>
            <a:r>
              <a:rPr lang="en-GB" sz="1600" u="sng" dirty="0">
                <a:solidFill>
                  <a:srgbClr val="0000FF"/>
                </a:solidFill>
                <a:latin typeface="Arial" panose="020B0604020202020204" pitchFamily="34" charset="0"/>
                <a:ea typeface="Avenir Next LT Pro" panose="020B0504020202020204" pitchFamily="34" charset="0"/>
                <a:cs typeface="Arial" panose="020B0604020202020204" pitchFamily="34" charset="0"/>
                <a:hlinkClick r:id="rId3"/>
              </a:rPr>
              <a:t>://innovativeresources.org/resources/card-sets/stones-have-feelings-too/</a:t>
            </a:r>
            <a:endParaRPr lang="en-GB" sz="1600" dirty="0">
              <a:latin typeface="Arial" panose="020B0604020202020204" pitchFamily="34" charset="0"/>
              <a:ea typeface="Avenir Next LT Pro" panose="020B0504020202020204" pitchFamily="34" charset="0"/>
              <a:cs typeface="Arial" panose="020B0604020202020204" pitchFamily="34" charset="0"/>
            </a:endParaRPr>
          </a:p>
          <a:p>
            <a:pPr marL="342900" lvl="0" indent="-342900" algn="l">
              <a:lnSpc>
                <a:spcPct val="115000"/>
              </a:lnSpc>
              <a:buFont typeface="Symbol" panose="05050102010706020507" pitchFamily="18" charset="2"/>
              <a:buChar char=""/>
            </a:pPr>
            <a:r>
              <a:rPr lang="en-GB" sz="1600" dirty="0">
                <a:latin typeface="Arial" panose="020B0604020202020204" pitchFamily="34" charset="0"/>
                <a:ea typeface="Avenir Next LT Pro" panose="020B0504020202020204" pitchFamily="34" charset="0"/>
                <a:cs typeface="Arial" panose="020B0604020202020204" pitchFamily="34" charset="0"/>
              </a:rPr>
              <a:t>using a mood app</a:t>
            </a:r>
          </a:p>
          <a:p>
            <a:pPr lvl="0" algn="l">
              <a:lnSpc>
                <a:spcPct val="115000"/>
              </a:lnSpc>
            </a:pPr>
            <a:endParaRPr lang="en-GB" sz="1600" b="0" dirty="0">
              <a:latin typeface="Arial" panose="020B0604020202020204" pitchFamily="34" charset="0"/>
              <a:ea typeface="Avenir Next LT Pro" panose="020B0504020202020204" pitchFamily="34" charset="0"/>
              <a:cs typeface="Arial" panose="020B0604020202020204" pitchFamily="34" charset="0"/>
            </a:endParaRPr>
          </a:p>
          <a:p>
            <a:pPr marL="457200" algn="l">
              <a:lnSpc>
                <a:spcPct val="115000"/>
              </a:lnSpc>
              <a:spcAft>
                <a:spcPts val="1000"/>
              </a:spcAft>
            </a:pPr>
            <a:r>
              <a:rPr lang="en-GB" sz="1600" b="0" dirty="0">
                <a:latin typeface="Arial" panose="020B0604020202020204" pitchFamily="34" charset="0"/>
                <a:ea typeface="Avenir Next LT Pro" panose="020B05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07370969-7CC7-4729-B1F1-593A9E7BDFAA}"/>
              </a:ext>
            </a:extLst>
          </p:cNvPr>
          <p:cNvPicPr>
            <a:picLocks noChangeAspect="1"/>
          </p:cNvPicPr>
          <p:nvPr/>
        </p:nvPicPr>
        <p:blipFill>
          <a:blip r:embed="rId4"/>
          <a:stretch>
            <a:fillRect/>
          </a:stretch>
        </p:blipFill>
        <p:spPr>
          <a:xfrm>
            <a:off x="6142360" y="2356520"/>
            <a:ext cx="5989265" cy="9110431"/>
          </a:xfrm>
          <a:prstGeom prst="rect">
            <a:avLst/>
          </a:prstGeom>
        </p:spPr>
      </p:pic>
    </p:spTree>
    <p:extLst>
      <p:ext uri="{BB962C8B-B14F-4D97-AF65-F5344CB8AC3E}">
        <p14:creationId xmlns:p14="http://schemas.microsoft.com/office/powerpoint/2010/main" val="21506565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071FB1-F204-4B05-AE12-53A0324B0201}"/>
              </a:ext>
            </a:extLst>
          </p:cNvPr>
          <p:cNvPicPr>
            <a:picLocks noChangeAspect="1"/>
          </p:cNvPicPr>
          <p:nvPr/>
        </p:nvPicPr>
        <p:blipFill>
          <a:blip r:embed="rId2"/>
          <a:stretch>
            <a:fillRect/>
          </a:stretch>
        </p:blipFill>
        <p:spPr>
          <a:xfrm>
            <a:off x="2902000" y="196280"/>
            <a:ext cx="7612310" cy="7612310"/>
          </a:xfrm>
          <a:prstGeom prst="rect">
            <a:avLst/>
          </a:prstGeom>
        </p:spPr>
      </p:pic>
      <p:sp>
        <p:nvSpPr>
          <p:cNvPr id="4" name="Rectangle 3">
            <a:extLst>
              <a:ext uri="{FF2B5EF4-FFF2-40B4-BE49-F238E27FC236}">
                <a16:creationId xmlns:a16="http://schemas.microsoft.com/office/drawing/2014/main" id="{EEF9A484-464B-4FAF-A3F4-12F163456026}"/>
              </a:ext>
            </a:extLst>
          </p:cNvPr>
          <p:cNvSpPr/>
          <p:nvPr/>
        </p:nvSpPr>
        <p:spPr>
          <a:xfrm>
            <a:off x="7396025" y="8837240"/>
            <a:ext cx="4698722" cy="461665"/>
          </a:xfrm>
          <a:prstGeom prst="rect">
            <a:avLst/>
          </a:prstGeom>
        </p:spPr>
        <p:txBody>
          <a:bodyPr wrap="none">
            <a:spAutoFit/>
          </a:bodyPr>
          <a:lstStyle/>
          <a:p>
            <a:r>
              <a:rPr lang="en-GB" dirty="0">
                <a:hlinkClick r:id="rId3"/>
              </a:rPr>
              <a:t>https://hes-extraordinary.com/</a:t>
            </a:r>
            <a:r>
              <a:rPr lang="en-GB" dirty="0"/>
              <a:t> </a:t>
            </a:r>
          </a:p>
        </p:txBody>
      </p:sp>
    </p:spTree>
    <p:extLst>
      <p:ext uri="{BB962C8B-B14F-4D97-AF65-F5344CB8AC3E}">
        <p14:creationId xmlns:p14="http://schemas.microsoft.com/office/powerpoint/2010/main" val="214468552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a:extLst>
              <a:ext uri="{FF2B5EF4-FFF2-40B4-BE49-F238E27FC236}">
                <a16:creationId xmlns:a16="http://schemas.microsoft.com/office/drawing/2014/main" id="{15C7A772-F5FA-4F78-8E61-6B6B73FFCC9D}"/>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2120" y="556320"/>
            <a:ext cx="6538163" cy="8952929"/>
          </a:xfrm>
          <a:prstGeom prst="rect">
            <a:avLst/>
          </a:prstGeom>
          <a:noFill/>
          <a:ln>
            <a:noFill/>
          </a:ln>
        </p:spPr>
      </p:pic>
      <p:sp>
        <p:nvSpPr>
          <p:cNvPr id="3" name="TextBox 2">
            <a:extLst>
              <a:ext uri="{FF2B5EF4-FFF2-40B4-BE49-F238E27FC236}">
                <a16:creationId xmlns:a16="http://schemas.microsoft.com/office/drawing/2014/main" id="{3DDD1057-164D-4335-9267-FDB7D7EB2C29}"/>
              </a:ext>
            </a:extLst>
          </p:cNvPr>
          <p:cNvSpPr txBox="1"/>
          <p:nvPr/>
        </p:nvSpPr>
        <p:spPr>
          <a:xfrm>
            <a:off x="93688" y="3220616"/>
            <a:ext cx="345638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rPr>
              <a:t>Using an ‘alphabet’ of emotions</a:t>
            </a:r>
          </a:p>
        </p:txBody>
      </p:sp>
    </p:spTree>
    <p:extLst>
      <p:ext uri="{BB962C8B-B14F-4D97-AF65-F5344CB8AC3E}">
        <p14:creationId xmlns:p14="http://schemas.microsoft.com/office/powerpoint/2010/main" val="10081771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69282F-5436-492C-8224-D622554DD51A}"/>
              </a:ext>
            </a:extLst>
          </p:cNvPr>
          <p:cNvSpPr/>
          <p:nvPr/>
        </p:nvSpPr>
        <p:spPr>
          <a:xfrm>
            <a:off x="885776" y="412304"/>
            <a:ext cx="11233248" cy="6432530"/>
          </a:xfrm>
          <a:prstGeom prst="rect">
            <a:avLst/>
          </a:prstGeom>
        </p:spPr>
        <p:txBody>
          <a:bodyPr wrap="square">
            <a:spAutoFit/>
          </a:bodyPr>
          <a:lstStyle/>
          <a:p>
            <a:r>
              <a:rPr lang="en-GB" sz="3200" dirty="0">
                <a:latin typeface="Calibri" panose="020F0502020204030204" pitchFamily="34" charset="0"/>
                <a:ea typeface="Calibri" panose="020F0502020204030204" pitchFamily="34" charset="0"/>
                <a:cs typeface="Calibri" panose="020F0502020204030204" pitchFamily="34" charset="0"/>
              </a:rPr>
              <a:t> </a:t>
            </a:r>
            <a:endParaRPr lang="en-GB" sz="3200" dirty="0">
              <a:latin typeface="Calibri" panose="020F0502020204030204" pitchFamily="34" charset="0"/>
              <a:ea typeface="Calibri" panose="020F0502020204030204" pitchFamily="34" charset="0"/>
            </a:endParaRPr>
          </a:p>
          <a:p>
            <a:pPr algn="l"/>
            <a:r>
              <a:rPr lang="en-GB" sz="3200" dirty="0">
                <a:latin typeface="Calibri" panose="020F0502020204030204" pitchFamily="34" charset="0"/>
                <a:ea typeface="Calibri" panose="020F0502020204030204" pitchFamily="34" charset="0"/>
                <a:cs typeface="Calibri" panose="020F0502020204030204" pitchFamily="34" charset="0"/>
              </a:rPr>
              <a:t>Presentation overview</a:t>
            </a:r>
          </a:p>
          <a:p>
            <a:pPr algn="l"/>
            <a:endParaRPr lang="en-GB" sz="3200" dirty="0">
              <a:latin typeface="Calibri" panose="020F0502020204030204" pitchFamily="34" charset="0"/>
              <a:ea typeface="Calibri" panose="020F0502020204030204" pitchFamily="34" charset="0"/>
              <a:cs typeface="Calibri" panose="020F0502020204030204" pitchFamily="34" charset="0"/>
            </a:endParaRPr>
          </a:p>
          <a:p>
            <a:pPr algn="l"/>
            <a:endParaRPr lang="en-GB" sz="3200" dirty="0">
              <a:latin typeface="Calibri" panose="020F0502020204030204" pitchFamily="34" charset="0"/>
              <a:ea typeface="Calibri" panose="020F0502020204030204" pitchFamily="34" charset="0"/>
              <a:cs typeface="Calibri" panose="020F0502020204030204" pitchFamily="34" charset="0"/>
            </a:endParaRPr>
          </a:p>
          <a:p>
            <a:pPr algn="l"/>
            <a:r>
              <a:rPr lang="en-GB" sz="3200" dirty="0">
                <a:latin typeface="Calibri" panose="020F0502020204030204" pitchFamily="34" charset="0"/>
                <a:ea typeface="Calibri" panose="020F0502020204030204" pitchFamily="34" charset="0"/>
                <a:cs typeface="Calibri" panose="020F0502020204030204" pitchFamily="34" charset="0"/>
              </a:rPr>
              <a:t>In this presentation we will discuss understanding emotions and strategies </a:t>
            </a:r>
          </a:p>
          <a:p>
            <a:pPr algn="l"/>
            <a:endParaRPr lang="en-GB" sz="3200" dirty="0">
              <a:latin typeface="Calibri" panose="020F0502020204030204" pitchFamily="34" charset="0"/>
              <a:ea typeface="Calibri" panose="020F0502020204030204" pitchFamily="34" charset="0"/>
              <a:cs typeface="Calibri" panose="020F0502020204030204" pitchFamily="34" charset="0"/>
            </a:endParaRPr>
          </a:p>
          <a:p>
            <a:pPr algn="l"/>
            <a:r>
              <a:rPr lang="en-GB" sz="3200" dirty="0">
                <a:latin typeface="Calibri" panose="020F0502020204030204" pitchFamily="34" charset="0"/>
                <a:ea typeface="Calibri" panose="020F0502020204030204" pitchFamily="34" charset="0"/>
                <a:cs typeface="Calibri" panose="020F0502020204030204" pitchFamily="34" charset="0"/>
              </a:rPr>
              <a:t>We will explore alexithymia and </a:t>
            </a:r>
            <a:r>
              <a:rPr lang="en-GB" sz="3200" dirty="0" err="1">
                <a:latin typeface="Calibri" panose="020F0502020204030204" pitchFamily="34" charset="0"/>
                <a:ea typeface="Calibri" panose="020F0502020204030204" pitchFamily="34" charset="0"/>
                <a:cs typeface="Calibri" panose="020F0502020204030204" pitchFamily="34" charset="0"/>
              </a:rPr>
              <a:t>interoception</a:t>
            </a:r>
            <a:r>
              <a:rPr lang="en-GB" sz="3200" dirty="0">
                <a:latin typeface="Calibri" panose="020F0502020204030204" pitchFamily="34" charset="0"/>
                <a:ea typeface="Calibri" panose="020F0502020204030204" pitchFamily="34" charset="0"/>
                <a:cs typeface="Calibri" panose="020F0502020204030204" pitchFamily="34" charset="0"/>
              </a:rPr>
              <a:t> and the part they play in processing and interpreting emotions</a:t>
            </a:r>
          </a:p>
          <a:p>
            <a:pPr algn="l"/>
            <a:endParaRPr lang="en-GB" sz="3200" dirty="0">
              <a:latin typeface="Calibri" panose="020F0502020204030204" pitchFamily="34" charset="0"/>
              <a:ea typeface="Calibri" panose="020F0502020204030204" pitchFamily="34" charset="0"/>
              <a:cs typeface="Calibri" panose="020F0502020204030204" pitchFamily="34" charset="0"/>
            </a:endParaRPr>
          </a:p>
          <a:p>
            <a:pPr algn="l"/>
            <a:r>
              <a:rPr lang="en-GB" sz="3200" dirty="0">
                <a:latin typeface="Calibri" panose="020F0502020204030204" pitchFamily="34" charset="0"/>
                <a:ea typeface="Calibri" panose="020F0502020204030204" pitchFamily="34" charset="0"/>
                <a:cs typeface="Calibri" panose="020F0502020204030204" pitchFamily="34" charset="0"/>
              </a:rPr>
              <a:t>Opportunity for group discussion on the above and individual strategies.</a:t>
            </a:r>
          </a:p>
          <a:p>
            <a:pPr algn="l"/>
            <a:r>
              <a:rPr lang="en-GB" sz="28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4344682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EDD00C-87FC-49BB-A799-1655F1A0BDE5}"/>
              </a:ext>
            </a:extLst>
          </p:cNvPr>
          <p:cNvPicPr>
            <a:picLocks noChangeAspect="1"/>
          </p:cNvPicPr>
          <p:nvPr/>
        </p:nvPicPr>
        <p:blipFill>
          <a:blip r:embed="rId2"/>
          <a:stretch>
            <a:fillRect/>
          </a:stretch>
        </p:blipFill>
        <p:spPr>
          <a:xfrm>
            <a:off x="3606800" y="1564432"/>
            <a:ext cx="5791200" cy="6915150"/>
          </a:xfrm>
          <a:prstGeom prst="rect">
            <a:avLst/>
          </a:prstGeom>
        </p:spPr>
      </p:pic>
      <p:sp>
        <p:nvSpPr>
          <p:cNvPr id="2" name="TextBox 1">
            <a:extLst>
              <a:ext uri="{FF2B5EF4-FFF2-40B4-BE49-F238E27FC236}">
                <a16:creationId xmlns:a16="http://schemas.microsoft.com/office/drawing/2014/main" id="{2A6F0635-428D-4432-968F-2B6FBA8950B2}"/>
              </a:ext>
            </a:extLst>
          </p:cNvPr>
          <p:cNvSpPr txBox="1"/>
          <p:nvPr/>
        </p:nvSpPr>
        <p:spPr>
          <a:xfrm>
            <a:off x="1965896" y="790103"/>
            <a:ext cx="845549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rPr>
              <a:t>The ‘Blob’ or ‘jellybean’ tree</a:t>
            </a:r>
          </a:p>
        </p:txBody>
      </p:sp>
    </p:spTree>
    <p:extLst>
      <p:ext uri="{BB962C8B-B14F-4D97-AF65-F5344CB8AC3E}">
        <p14:creationId xmlns:p14="http://schemas.microsoft.com/office/powerpoint/2010/main" val="161282237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FB461E-636F-4436-B559-26134E1D1294}"/>
              </a:ext>
            </a:extLst>
          </p:cNvPr>
          <p:cNvSpPr/>
          <p:nvPr/>
        </p:nvSpPr>
        <p:spPr>
          <a:xfrm>
            <a:off x="597744" y="1663228"/>
            <a:ext cx="11161240" cy="5577681"/>
          </a:xfrm>
          <a:prstGeom prst="rect">
            <a:avLst/>
          </a:prstGeom>
        </p:spPr>
        <p:txBody>
          <a:bodyPr wrap="square">
            <a:spAutoFit/>
          </a:bodyPr>
          <a:lstStyle/>
          <a:p>
            <a:pPr marL="342900" lvl="0" indent="-342900" algn="l">
              <a:lnSpc>
                <a:spcPct val="115000"/>
              </a:lnSpc>
              <a:buFont typeface="Symbol" panose="05050102010706020507" pitchFamily="18" charset="2"/>
              <a:buChar char=""/>
            </a:pPr>
            <a:r>
              <a:rPr lang="en-GB" dirty="0">
                <a:latin typeface="Arial" panose="020B0604020202020204" pitchFamily="34" charset="0"/>
                <a:ea typeface="Avenir Next LT Pro" panose="020B0504020202020204" pitchFamily="34" charset="0"/>
                <a:cs typeface="Arial" panose="020B0604020202020204" pitchFamily="34" charset="0"/>
              </a:rPr>
              <a:t>Making a coloured card system, where you link that mood and feeling to a colour, and make a card with the name of the emotion on and possibly an image that helps you connect to that emotion.</a:t>
            </a:r>
          </a:p>
          <a:p>
            <a:pPr marL="342900" lvl="0" indent="-342900" algn="l">
              <a:lnSpc>
                <a:spcPct val="115000"/>
              </a:lnSpc>
              <a:buFont typeface="Symbol" panose="05050102010706020507" pitchFamily="18" charset="2"/>
              <a:buChar char=""/>
            </a:pPr>
            <a:endParaRPr lang="en-GB" dirty="0">
              <a:latin typeface="Arial" panose="020B0604020202020204" pitchFamily="34" charset="0"/>
              <a:ea typeface="Avenir Next LT Pro" panose="020B0504020202020204" pitchFamily="34" charset="0"/>
              <a:cs typeface="Arial" panose="020B0604020202020204" pitchFamily="34" charset="0"/>
            </a:endParaRPr>
          </a:p>
          <a:p>
            <a:pPr marL="342900" lvl="0" indent="-342900" algn="l">
              <a:lnSpc>
                <a:spcPct val="115000"/>
              </a:lnSpc>
              <a:buFont typeface="Symbol" panose="05050102010706020507" pitchFamily="18" charset="2"/>
              <a:buChar char=""/>
            </a:pPr>
            <a:r>
              <a:rPr lang="en-GB" dirty="0">
                <a:latin typeface="Arial" panose="020B0604020202020204" pitchFamily="34" charset="0"/>
                <a:ea typeface="Avenir Next LT Pro" panose="020B0504020202020204" pitchFamily="34" charset="0"/>
                <a:cs typeface="Arial" panose="020B0604020202020204" pitchFamily="34" charset="0"/>
              </a:rPr>
              <a:t>Traffic light system.</a:t>
            </a:r>
          </a:p>
          <a:p>
            <a:pPr marL="342900" lvl="0" indent="-342900" algn="l">
              <a:lnSpc>
                <a:spcPct val="115000"/>
              </a:lnSpc>
              <a:buFont typeface="Symbol" panose="05050102010706020507" pitchFamily="18" charset="2"/>
              <a:buChar char=""/>
            </a:pPr>
            <a:endParaRPr lang="en-GB" dirty="0">
              <a:latin typeface="Arial" panose="020B0604020202020204" pitchFamily="34" charset="0"/>
              <a:ea typeface="Avenir Next LT Pro" panose="020B0504020202020204" pitchFamily="34" charset="0"/>
              <a:cs typeface="Arial" panose="020B0604020202020204" pitchFamily="34" charset="0"/>
            </a:endParaRPr>
          </a:p>
          <a:p>
            <a:pPr marL="342900" lvl="0" indent="-342900" algn="l">
              <a:lnSpc>
                <a:spcPct val="115000"/>
              </a:lnSpc>
              <a:buFont typeface="Symbol" panose="05050102010706020507" pitchFamily="18" charset="2"/>
              <a:buChar char=""/>
            </a:pPr>
            <a:r>
              <a:rPr lang="en-GB" dirty="0">
                <a:latin typeface="Arial" panose="020B0604020202020204" pitchFamily="34" charset="0"/>
                <a:ea typeface="Avenir Next LT Pro" panose="020B0504020202020204" pitchFamily="34" charset="0"/>
                <a:cs typeface="Arial" panose="020B0604020202020204" pitchFamily="34" charset="0"/>
              </a:rPr>
              <a:t>Using items that you can relate to that demonstrate those emotions, such as something that is angry, something that is upset, and using these as objects or pictorial references.</a:t>
            </a:r>
          </a:p>
          <a:p>
            <a:pPr marL="342900" lvl="0" indent="-342900" algn="l">
              <a:lnSpc>
                <a:spcPct val="115000"/>
              </a:lnSpc>
              <a:buFont typeface="Symbol" panose="05050102010706020507" pitchFamily="18" charset="2"/>
              <a:buChar char=""/>
            </a:pPr>
            <a:endParaRPr lang="en-GB" dirty="0">
              <a:latin typeface="Arial" panose="020B0604020202020204" pitchFamily="34" charset="0"/>
              <a:ea typeface="Avenir Next LT Pro" panose="020B0504020202020204" pitchFamily="34" charset="0"/>
              <a:cs typeface="Arial" panose="020B0604020202020204" pitchFamily="34" charset="0"/>
            </a:endParaRPr>
          </a:p>
          <a:p>
            <a:pPr marL="342900" lvl="0" indent="-342900" algn="l">
              <a:lnSpc>
                <a:spcPct val="115000"/>
              </a:lnSpc>
              <a:buFont typeface="Symbol" panose="05050102010706020507" pitchFamily="18" charset="2"/>
              <a:buChar char=""/>
            </a:pPr>
            <a:r>
              <a:rPr lang="en-GB" dirty="0">
                <a:latin typeface="Arial" panose="020B0604020202020204" pitchFamily="34" charset="0"/>
                <a:ea typeface="Avenir Next LT Pro" panose="020B0504020202020204" pitchFamily="34" charset="0"/>
                <a:cs typeface="Arial" panose="020B0604020202020204" pitchFamily="34" charset="0"/>
              </a:rPr>
              <a:t>Making an emotional dictionary - containing information of the name of the emotion, pictures, descriptive information especially about how you felt, or what you observed within yourself.</a:t>
            </a:r>
            <a:endParaRPr lang="en-GB" dirty="0"/>
          </a:p>
        </p:txBody>
      </p:sp>
      <p:sp>
        <p:nvSpPr>
          <p:cNvPr id="3" name="TextBox 2">
            <a:extLst>
              <a:ext uri="{FF2B5EF4-FFF2-40B4-BE49-F238E27FC236}">
                <a16:creationId xmlns:a16="http://schemas.microsoft.com/office/drawing/2014/main" id="{ABBEC064-43CC-4ABE-B49D-43515618E7F5}"/>
              </a:ext>
            </a:extLst>
          </p:cNvPr>
          <p:cNvSpPr txBox="1"/>
          <p:nvPr/>
        </p:nvSpPr>
        <p:spPr>
          <a:xfrm>
            <a:off x="2181920" y="608390"/>
            <a:ext cx="806489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rPr>
              <a:t>More strategies</a:t>
            </a:r>
          </a:p>
        </p:txBody>
      </p:sp>
    </p:spTree>
    <p:extLst>
      <p:ext uri="{BB962C8B-B14F-4D97-AF65-F5344CB8AC3E}">
        <p14:creationId xmlns:p14="http://schemas.microsoft.com/office/powerpoint/2010/main" val="222353727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FD697D-E762-41BB-89A9-409BAA020B2C}"/>
              </a:ext>
            </a:extLst>
          </p:cNvPr>
          <p:cNvSpPr txBox="1"/>
          <p:nvPr/>
        </p:nvSpPr>
        <p:spPr>
          <a:xfrm>
            <a:off x="2469952" y="124272"/>
            <a:ext cx="734481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rPr>
              <a:t>More strategies</a:t>
            </a:r>
          </a:p>
        </p:txBody>
      </p:sp>
      <p:sp>
        <p:nvSpPr>
          <p:cNvPr id="3" name="TextBox 2">
            <a:extLst>
              <a:ext uri="{FF2B5EF4-FFF2-40B4-BE49-F238E27FC236}">
                <a16:creationId xmlns:a16="http://schemas.microsoft.com/office/drawing/2014/main" id="{D74BE269-FDF1-4323-B9F3-10922B1BE7D6}"/>
              </a:ext>
            </a:extLst>
          </p:cNvPr>
          <p:cNvSpPr txBox="1"/>
          <p:nvPr/>
        </p:nvSpPr>
        <p:spPr>
          <a:xfrm>
            <a:off x="669752" y="1780456"/>
            <a:ext cx="10945216" cy="52732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Communicate emotions by placing an object outside your door to let others know how you are feeling</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Listening to music can evoke emotions and using lyrics can be helpful</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Freeze frame scenes from soap operas or your favourite film/TV programme to represent different emotions.</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A system to assist with asking for help. Put a picture or symbol on the fridge.</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Have code words</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rPr>
              <a:t>Observe </a:t>
            </a:r>
            <a:r>
              <a:rPr lang="en-GB" dirty="0"/>
              <a:t>body language in others</a:t>
            </a:r>
            <a:endPar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75077811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B1441A-CE4D-4432-BEAC-9FF5B81B0453}"/>
              </a:ext>
            </a:extLst>
          </p:cNvPr>
          <p:cNvPicPr>
            <a:picLocks noChangeAspect="1"/>
          </p:cNvPicPr>
          <p:nvPr/>
        </p:nvPicPr>
        <p:blipFill>
          <a:blip r:embed="rId2"/>
          <a:stretch>
            <a:fillRect/>
          </a:stretch>
        </p:blipFill>
        <p:spPr>
          <a:xfrm>
            <a:off x="1317824" y="1564432"/>
            <a:ext cx="9965794" cy="5813380"/>
          </a:xfrm>
          <a:prstGeom prst="rect">
            <a:avLst/>
          </a:prstGeom>
        </p:spPr>
      </p:pic>
    </p:spTree>
    <p:extLst>
      <p:ext uri="{BB962C8B-B14F-4D97-AF65-F5344CB8AC3E}">
        <p14:creationId xmlns:p14="http://schemas.microsoft.com/office/powerpoint/2010/main" val="21564932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2F30FE-D9D1-471E-8709-6BFD93C0D86C}"/>
              </a:ext>
            </a:extLst>
          </p:cNvPr>
          <p:cNvSpPr/>
          <p:nvPr/>
        </p:nvSpPr>
        <p:spPr>
          <a:xfrm>
            <a:off x="669752" y="2500536"/>
            <a:ext cx="11089232" cy="2988575"/>
          </a:xfrm>
          <a:prstGeom prst="rect">
            <a:avLst/>
          </a:prstGeom>
        </p:spPr>
        <p:txBody>
          <a:bodyPr wrap="square">
            <a:spAutoFit/>
          </a:bodyPr>
          <a:lstStyle/>
          <a:p>
            <a:pPr algn="l">
              <a:lnSpc>
                <a:spcPct val="107000"/>
              </a:lnSpc>
              <a:spcBef>
                <a:spcPts val="1200"/>
              </a:spcBef>
            </a:pPr>
            <a:r>
              <a:rPr lang="en-US" dirty="0">
                <a:latin typeface="Arial" panose="020B0604020202020204" pitchFamily="34" charset="0"/>
                <a:ea typeface="Avenir Next LT Pro" panose="020B0504020202020204" pitchFamily="34" charset="0"/>
                <a:cs typeface="Arial" panose="020B0604020202020204" pitchFamily="34" charset="0"/>
              </a:rPr>
              <a:t>There is no right or wrong strategy to use, it is whatever you feel you can relate to and is helpful to you personally. Once you are able to consistently </a:t>
            </a:r>
            <a:r>
              <a:rPr lang="en-US" dirty="0" err="1">
                <a:latin typeface="Arial" panose="020B0604020202020204" pitchFamily="34" charset="0"/>
                <a:ea typeface="Avenir Next LT Pro" panose="020B0504020202020204" pitchFamily="34" charset="0"/>
                <a:cs typeface="Arial" panose="020B0604020202020204" pitchFamily="34" charset="0"/>
              </a:rPr>
              <a:t>recognise</a:t>
            </a:r>
            <a:r>
              <a:rPr lang="en-US" dirty="0">
                <a:latin typeface="Arial" panose="020B0604020202020204" pitchFamily="34" charset="0"/>
                <a:ea typeface="Avenir Next LT Pro" panose="020B0504020202020204" pitchFamily="34" charset="0"/>
                <a:cs typeface="Arial" panose="020B0604020202020204" pitchFamily="34" charset="0"/>
              </a:rPr>
              <a:t> five emotions, you can pick another emotion to add to your repertoire, using the same approach. These can be really helpful strategies to be able to communicate how you are feeling with someone else, as you can show them the item or ‘tool’ you are using.</a:t>
            </a:r>
            <a:endParaRPr lang="en-GB" dirty="0">
              <a:latin typeface="Arial" panose="020B0604020202020204" pitchFamily="34" charset="0"/>
              <a:ea typeface="Avenir Next LT Pro" panose="020B0504020202020204" pitchFamily="34" charset="0"/>
              <a:cs typeface="Arial" panose="020B0604020202020204" pitchFamily="34" charset="0"/>
            </a:endParaRPr>
          </a:p>
          <a:p>
            <a:pPr>
              <a:lnSpc>
                <a:spcPct val="107000"/>
              </a:lnSpc>
              <a:spcBef>
                <a:spcPts val="1200"/>
              </a:spcBef>
            </a:pPr>
            <a:r>
              <a:rPr lang="en-US" dirty="0">
                <a:latin typeface="Avenir Next LT Pro" panose="020B0504020202020204" pitchFamily="34" charset="0"/>
                <a:ea typeface="Avenir Next LT Pro" panose="020B050402020202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313831368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E911C7-FF54-4E5E-A809-EA18139EE2B4}"/>
              </a:ext>
            </a:extLst>
          </p:cNvPr>
          <p:cNvSpPr txBox="1"/>
          <p:nvPr/>
        </p:nvSpPr>
        <p:spPr>
          <a:xfrm>
            <a:off x="4008409" y="3301510"/>
            <a:ext cx="458222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Group discussion</a:t>
            </a:r>
          </a:p>
        </p:txBody>
      </p:sp>
    </p:spTree>
    <p:extLst>
      <p:ext uri="{BB962C8B-B14F-4D97-AF65-F5344CB8AC3E}">
        <p14:creationId xmlns:p14="http://schemas.microsoft.com/office/powerpoint/2010/main" val="191393922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CF9B27-7BAC-4577-9324-481E68A856EF}"/>
              </a:ext>
            </a:extLst>
          </p:cNvPr>
          <p:cNvSpPr/>
          <p:nvPr/>
        </p:nvSpPr>
        <p:spPr>
          <a:xfrm>
            <a:off x="2104492" y="4276635"/>
            <a:ext cx="8795816" cy="954107"/>
          </a:xfrm>
          <a:prstGeom prst="rect">
            <a:avLst/>
          </a:prstGeom>
        </p:spPr>
        <p:txBody>
          <a:bodyPr wrap="square">
            <a:spAutoFit/>
          </a:bodyPr>
          <a:lstStyle/>
          <a:p>
            <a:r>
              <a:rPr lang="en-GB" sz="2800" dirty="0">
                <a:latin typeface="Calibri" panose="020F0502020204030204" pitchFamily="34" charset="0"/>
                <a:ea typeface="Calibri" panose="020F0502020204030204" pitchFamily="34" charset="0"/>
                <a:cs typeface="Calibri" panose="020F0502020204030204" pitchFamily="34" charset="0"/>
              </a:rPr>
              <a:t>  Find out more or recap  on this you tube video.</a:t>
            </a:r>
          </a:p>
          <a:p>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a:latin typeface="Calibri" panose="020F0502020204030204" pitchFamily="34" charset="0"/>
                <a:ea typeface="Calibri" panose="020F0502020204030204" pitchFamily="34" charset="0"/>
                <a:cs typeface="Calibri" panose="020F0502020204030204" pitchFamily="34" charset="0"/>
                <a:hlinkClick r:id="rId2"/>
              </a:rPr>
              <a:t>https://www.youtube.com/watch?v=WzHE7jL0i-A</a:t>
            </a:r>
            <a:r>
              <a:rPr lang="en-GB" sz="2800" dirty="0">
                <a:latin typeface="Calibri" panose="020F0502020204030204" pitchFamily="34" charset="0"/>
                <a:ea typeface="Calibri" panose="020F0502020204030204" pitchFamily="34" charset="0"/>
                <a:cs typeface="Calibri" panose="020F0502020204030204" pitchFamily="34" charset="0"/>
              </a:rPr>
              <a:t> </a:t>
            </a:r>
            <a:endParaRPr lang="en-GB" sz="2800" dirty="0">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41B88DB9-A37D-49D0-B468-8C620DB98C55}"/>
              </a:ext>
            </a:extLst>
          </p:cNvPr>
          <p:cNvPicPr>
            <a:picLocks noChangeAspect="1"/>
          </p:cNvPicPr>
          <p:nvPr/>
        </p:nvPicPr>
        <p:blipFill>
          <a:blip r:embed="rId3"/>
          <a:stretch>
            <a:fillRect/>
          </a:stretch>
        </p:blipFill>
        <p:spPr>
          <a:xfrm>
            <a:off x="6214368" y="2428528"/>
            <a:ext cx="1961002" cy="1382617"/>
          </a:xfrm>
          <a:prstGeom prst="rect">
            <a:avLst/>
          </a:prstGeom>
        </p:spPr>
      </p:pic>
    </p:spTree>
    <p:extLst>
      <p:ext uri="{BB962C8B-B14F-4D97-AF65-F5344CB8AC3E}">
        <p14:creationId xmlns:p14="http://schemas.microsoft.com/office/powerpoint/2010/main" val="22505294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F2E644-2403-495D-92C2-744F0A270FAF}"/>
              </a:ext>
            </a:extLst>
          </p:cNvPr>
          <p:cNvSpPr txBox="1"/>
          <p:nvPr/>
        </p:nvSpPr>
        <p:spPr>
          <a:xfrm>
            <a:off x="3046016" y="1328470"/>
            <a:ext cx="763284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rPr>
              <a:t>Further resources</a:t>
            </a:r>
          </a:p>
        </p:txBody>
      </p:sp>
      <p:sp>
        <p:nvSpPr>
          <p:cNvPr id="3" name="Rectangle 2">
            <a:extLst>
              <a:ext uri="{FF2B5EF4-FFF2-40B4-BE49-F238E27FC236}">
                <a16:creationId xmlns:a16="http://schemas.microsoft.com/office/drawing/2014/main" id="{D4A13931-0777-4360-A438-6E40D27C3215}"/>
              </a:ext>
            </a:extLst>
          </p:cNvPr>
          <p:cNvSpPr/>
          <p:nvPr/>
        </p:nvSpPr>
        <p:spPr>
          <a:xfrm>
            <a:off x="597744" y="1996480"/>
            <a:ext cx="11881320" cy="2507225"/>
          </a:xfrm>
          <a:prstGeom prst="rect">
            <a:avLst/>
          </a:prstGeom>
        </p:spPr>
        <p:txBody>
          <a:bodyPr wrap="square">
            <a:spAutoFit/>
          </a:bodyPr>
          <a:lstStyle/>
          <a:p>
            <a:pPr>
              <a:lnSpc>
                <a:spcPct val="107000"/>
              </a:lnSpc>
              <a:spcBef>
                <a:spcPts val="1200"/>
              </a:spcBef>
            </a:pPr>
            <a:r>
              <a:rPr lang="en-US" u="sng" dirty="0">
                <a:solidFill>
                  <a:srgbClr val="0000FF"/>
                </a:solidFill>
                <a:latin typeface="Avenir Next LT Pro" panose="020B0504020202020204" pitchFamily="34" charset="0"/>
                <a:ea typeface="Avenir Next LT Pro" panose="020B0504020202020204" pitchFamily="34" charset="0"/>
                <a:cs typeface="Times New Roman" panose="02020603050405020304" pitchFamily="18" charset="0"/>
                <a:hlinkClick r:id="rId2"/>
              </a:rPr>
              <a:t>https://www.autistica.org.uk/what-is-autism/anxiety-and-autism-hub/alexithymia</a:t>
            </a:r>
            <a:endParaRPr lang="en-GB" dirty="0">
              <a:latin typeface="Avenir Next LT Pro" panose="020B0504020202020204" pitchFamily="34" charset="0"/>
              <a:ea typeface="Avenir Next LT Pro" panose="020B0504020202020204" pitchFamily="34" charset="0"/>
              <a:cs typeface="Times New Roman" panose="02020603050405020304" pitchFamily="18" charset="0"/>
            </a:endParaRPr>
          </a:p>
          <a:p>
            <a:pPr>
              <a:lnSpc>
                <a:spcPct val="107000"/>
              </a:lnSpc>
              <a:spcBef>
                <a:spcPts val="1200"/>
              </a:spcBef>
            </a:pPr>
            <a:r>
              <a:rPr lang="en-US" u="sng" dirty="0">
                <a:solidFill>
                  <a:srgbClr val="0000FF"/>
                </a:solidFill>
                <a:latin typeface="Avenir Next LT Pro" panose="020B0504020202020204" pitchFamily="34" charset="0"/>
                <a:ea typeface="Avenir Next LT Pro" panose="020B0504020202020204" pitchFamily="34" charset="0"/>
                <a:cs typeface="Times New Roman" panose="02020603050405020304" pitchFamily="18" charset="0"/>
                <a:hlinkClick r:id="rId3"/>
              </a:rPr>
              <a:t>https://unapologeticallyautistic.com/alexithymia-and-autism/</a:t>
            </a:r>
            <a:endParaRPr lang="en-US" u="sng" dirty="0">
              <a:solidFill>
                <a:srgbClr val="0000FF"/>
              </a:solidFill>
              <a:latin typeface="Avenir Next LT Pro" panose="020B0504020202020204" pitchFamily="34" charset="0"/>
              <a:ea typeface="Avenir Next LT Pro" panose="020B0504020202020204" pitchFamily="34" charset="0"/>
              <a:cs typeface="Times New Roman" panose="02020603050405020304" pitchFamily="18" charset="0"/>
            </a:endParaRPr>
          </a:p>
          <a:p>
            <a:pPr>
              <a:lnSpc>
                <a:spcPct val="107000"/>
              </a:lnSpc>
              <a:spcBef>
                <a:spcPts val="1200"/>
              </a:spcBef>
            </a:pPr>
            <a:r>
              <a:rPr lang="en-US" u="sng" dirty="0">
                <a:solidFill>
                  <a:srgbClr val="0000FF"/>
                </a:solidFill>
                <a:latin typeface="Avenir Next LT Pro" panose="020B0504020202020204" pitchFamily="34" charset="0"/>
                <a:ea typeface="Avenir Next LT Pro" panose="020B0504020202020204" pitchFamily="34" charset="0"/>
                <a:cs typeface="Times New Roman" panose="02020603050405020304" pitchFamily="18" charset="0"/>
                <a:hlinkClick r:id="rId4"/>
              </a:rPr>
              <a:t>https://www.mind.org.uk/media/4400/autism-guide-web-version.pdf</a:t>
            </a:r>
            <a:endParaRPr lang="en-US" u="sng" dirty="0">
              <a:solidFill>
                <a:srgbClr val="0000FF"/>
              </a:solidFill>
              <a:latin typeface="Avenir Next LT Pro" panose="020B0504020202020204" pitchFamily="34" charset="0"/>
              <a:ea typeface="Avenir Next LT Pro" panose="020B0504020202020204" pitchFamily="34" charset="0"/>
              <a:cs typeface="Times New Roman" panose="02020603050405020304" pitchFamily="18" charset="0"/>
            </a:endParaRPr>
          </a:p>
          <a:p>
            <a:pPr>
              <a:lnSpc>
                <a:spcPct val="107000"/>
              </a:lnSpc>
              <a:spcBef>
                <a:spcPts val="1200"/>
              </a:spcBef>
            </a:pPr>
            <a:r>
              <a:rPr lang="en-US" u="sng" dirty="0">
                <a:solidFill>
                  <a:srgbClr val="0000FF"/>
                </a:solidFill>
                <a:latin typeface="Avenir Next LT Pro" panose="020B0504020202020204" pitchFamily="34" charset="0"/>
                <a:ea typeface="Avenir Next LT Pro" panose="020B0504020202020204" pitchFamily="34" charset="0"/>
                <a:cs typeface="Times New Roman" panose="02020603050405020304" pitchFamily="18" charset="0"/>
              </a:rPr>
              <a:t>https://www.scienceofpeople.com/microexpressions/</a:t>
            </a:r>
          </a:p>
        </p:txBody>
      </p:sp>
    </p:spTree>
    <p:extLst>
      <p:ext uri="{BB962C8B-B14F-4D97-AF65-F5344CB8AC3E}">
        <p14:creationId xmlns:p14="http://schemas.microsoft.com/office/powerpoint/2010/main" val="7034111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324D48-BBCF-42FE-8720-2C3C5AFC9899}"/>
              </a:ext>
            </a:extLst>
          </p:cNvPr>
          <p:cNvSpPr txBox="1"/>
          <p:nvPr/>
        </p:nvSpPr>
        <p:spPr>
          <a:xfrm>
            <a:off x="2974008" y="1292466"/>
            <a:ext cx="712879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rPr>
              <a:t>Misconceptions</a:t>
            </a:r>
          </a:p>
        </p:txBody>
      </p:sp>
      <p:sp>
        <p:nvSpPr>
          <p:cNvPr id="2" name="Rectangle 1">
            <a:extLst>
              <a:ext uri="{FF2B5EF4-FFF2-40B4-BE49-F238E27FC236}">
                <a16:creationId xmlns:a16="http://schemas.microsoft.com/office/drawing/2014/main" id="{E36A8A2E-91E6-458A-8C3B-79CB8F431A05}"/>
              </a:ext>
            </a:extLst>
          </p:cNvPr>
          <p:cNvSpPr/>
          <p:nvPr/>
        </p:nvSpPr>
        <p:spPr>
          <a:xfrm>
            <a:off x="2212504" y="2932584"/>
            <a:ext cx="8651800" cy="2780248"/>
          </a:xfrm>
          <a:prstGeom prst="rect">
            <a:avLst/>
          </a:prstGeom>
        </p:spPr>
        <p:txBody>
          <a:bodyPr wrap="square">
            <a:spAutoFit/>
          </a:bodyPr>
          <a:lstStyle/>
          <a:p>
            <a:pPr>
              <a:spcAft>
                <a:spcPts val="750"/>
              </a:spcAft>
            </a:pP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Some people think that autism means that the person cannot feel emotion or cannot feel ALL emotions, and therefore have no interest or ability in fostering relationships with others or making friends.</a:t>
            </a:r>
          </a:p>
          <a:p>
            <a:endParaRPr lang="en-GB"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This myth is simply not true. Autistic people are completely capable of feeling all emotions. </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8941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8783B3-B721-4B67-B386-247E879DAA71}"/>
              </a:ext>
            </a:extLst>
          </p:cNvPr>
          <p:cNvSpPr/>
          <p:nvPr/>
        </p:nvSpPr>
        <p:spPr>
          <a:xfrm>
            <a:off x="561740" y="1829812"/>
            <a:ext cx="11881320" cy="3539430"/>
          </a:xfrm>
          <a:prstGeom prst="rect">
            <a:avLst/>
          </a:prstGeom>
        </p:spPr>
        <p:txBody>
          <a:bodyPr wrap="squar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Autism and Emotions</a:t>
            </a:r>
            <a:endParaRPr kumimoji="0" lang="en-GB" sz="3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endParaRPr>
          </a:p>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 </a:t>
            </a:r>
            <a:endParaRPr kumimoji="0" lang="en-GB"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It is well known that a lot of autistic / neurodiverse  people find it challenging to recognise how they feel, and identify their emotions, unless they are extreme emotions, whereas some people are extremely sensitive to emotions. A lot of people struggle to regulate their emotions. This links to our </a:t>
            </a:r>
            <a:r>
              <a:rPr kumimoji="0" lang="en-GB" sz="28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interoception</a:t>
            </a:r>
            <a:r>
              <a:rPr kumimoji="0" lang="en-GB"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a:t>
            </a:r>
            <a:endParaRPr kumimoji="0" lang="en-GB"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endParaRPr>
          </a:p>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 </a:t>
            </a:r>
            <a:endPar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endParaRPr>
          </a:p>
        </p:txBody>
      </p:sp>
      <p:pic>
        <p:nvPicPr>
          <p:cNvPr id="3" name="Picture 2">
            <a:extLst>
              <a:ext uri="{FF2B5EF4-FFF2-40B4-BE49-F238E27FC236}">
                <a16:creationId xmlns:a16="http://schemas.microsoft.com/office/drawing/2014/main" id="{D2E151E6-07F1-4C24-8A4B-B02C90B2BFE7}"/>
              </a:ext>
            </a:extLst>
          </p:cNvPr>
          <p:cNvPicPr>
            <a:picLocks noChangeAspect="1"/>
          </p:cNvPicPr>
          <p:nvPr/>
        </p:nvPicPr>
        <p:blipFill>
          <a:blip r:embed="rId2"/>
          <a:stretch>
            <a:fillRect/>
          </a:stretch>
        </p:blipFill>
        <p:spPr>
          <a:xfrm>
            <a:off x="5422280" y="4898876"/>
            <a:ext cx="6240016" cy="3505134"/>
          </a:xfrm>
          <a:prstGeom prst="rect">
            <a:avLst/>
          </a:prstGeom>
        </p:spPr>
      </p:pic>
    </p:spTree>
    <p:extLst>
      <p:ext uri="{BB962C8B-B14F-4D97-AF65-F5344CB8AC3E}">
        <p14:creationId xmlns:p14="http://schemas.microsoft.com/office/powerpoint/2010/main" val="23259521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827301-C9EF-4E80-8536-6A04B353B582}"/>
              </a:ext>
            </a:extLst>
          </p:cNvPr>
          <p:cNvSpPr/>
          <p:nvPr/>
        </p:nvSpPr>
        <p:spPr>
          <a:xfrm>
            <a:off x="237704" y="4843827"/>
            <a:ext cx="11449272" cy="523220"/>
          </a:xfrm>
          <a:prstGeom prst="rect">
            <a:avLst/>
          </a:prstGeom>
        </p:spPr>
        <p:txBody>
          <a:bodyPr wrap="square">
            <a:spAutoFit/>
          </a:bodyPr>
          <a:lstStyle/>
          <a:p>
            <a:pPr algn="l"/>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l"/>
            <a:r>
              <a:rPr lang="en-GB" sz="1400" dirty="0">
                <a:latin typeface="Calibri" panose="020F0502020204030204" pitchFamily="34" charset="0"/>
                <a:ea typeface="Calibri" panose="020F0502020204030204" pitchFamily="34" charset="0"/>
                <a:cs typeface="Calibri" panose="020F0502020204030204" pitchFamily="34" charset="0"/>
              </a:rPr>
              <a:t> </a:t>
            </a:r>
            <a:endParaRPr lang="en-GB" sz="1400" dirty="0">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79416992-A097-49A9-9799-7006BB6A1862}"/>
              </a:ext>
            </a:extLst>
          </p:cNvPr>
          <p:cNvSpPr txBox="1"/>
          <p:nvPr/>
        </p:nvSpPr>
        <p:spPr>
          <a:xfrm>
            <a:off x="3334048" y="788410"/>
            <a:ext cx="619268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err="1">
                <a:ln>
                  <a:noFill/>
                </a:ln>
                <a:solidFill>
                  <a:srgbClr val="000000"/>
                </a:solidFill>
                <a:effectLst/>
                <a:uFillTx/>
                <a:latin typeface="Helvetica Neue"/>
                <a:ea typeface="Helvetica Neue"/>
                <a:cs typeface="Helvetica Neue"/>
                <a:sym typeface="Helvetica Neue"/>
              </a:rPr>
              <a:t>Interoception</a:t>
            </a:r>
            <a:endPar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4" name="Rectangle 3">
            <a:extLst>
              <a:ext uri="{FF2B5EF4-FFF2-40B4-BE49-F238E27FC236}">
                <a16:creationId xmlns:a16="http://schemas.microsoft.com/office/drawing/2014/main" id="{23236A6A-A7D3-4A27-822A-90027705B74C}"/>
              </a:ext>
            </a:extLst>
          </p:cNvPr>
          <p:cNvSpPr/>
          <p:nvPr/>
        </p:nvSpPr>
        <p:spPr>
          <a:xfrm>
            <a:off x="-122336" y="1260334"/>
            <a:ext cx="13249472" cy="3416320"/>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endParaRPr>
          </a:p>
          <a:p>
            <a:r>
              <a:rPr lang="en-GB" dirty="0" err="1">
                <a:latin typeface="Calibri" panose="020F0502020204030204" pitchFamily="34" charset="0"/>
                <a:ea typeface="Calibri" panose="020F0502020204030204" pitchFamily="34" charset="0"/>
                <a:cs typeface="Calibri" panose="020F0502020204030204" pitchFamily="34" charset="0"/>
              </a:rPr>
              <a:t>Interoception</a:t>
            </a:r>
            <a:r>
              <a:rPr lang="en-GB" dirty="0">
                <a:latin typeface="Calibri" panose="020F0502020204030204" pitchFamily="34" charset="0"/>
                <a:ea typeface="Calibri" panose="020F0502020204030204" pitchFamily="34" charset="0"/>
                <a:cs typeface="Calibri" panose="020F0502020204030204" pitchFamily="34" charset="0"/>
              </a:rPr>
              <a:t> has been recognised as the 8</a:t>
            </a:r>
            <a:r>
              <a:rPr lang="en-GB" baseline="30000" dirty="0">
                <a:latin typeface="Calibri" panose="020F0502020204030204" pitchFamily="34" charset="0"/>
                <a:ea typeface="Calibri" panose="020F0502020204030204" pitchFamily="34" charset="0"/>
                <a:cs typeface="Calibri" panose="020F0502020204030204" pitchFamily="34" charset="0"/>
              </a:rPr>
              <a:t>th</a:t>
            </a:r>
            <a:r>
              <a:rPr lang="en-GB" dirty="0">
                <a:latin typeface="Calibri" panose="020F0502020204030204" pitchFamily="34" charset="0"/>
                <a:ea typeface="Calibri" panose="020F0502020204030204" pitchFamily="34" charset="0"/>
                <a:cs typeface="Calibri" panose="020F0502020204030204" pitchFamily="34" charset="0"/>
              </a:rPr>
              <a:t> sensory system and gives us the ability to feel and register what is happening inside our body.</a:t>
            </a:r>
          </a:p>
          <a:p>
            <a:r>
              <a:rPr lang="en-GB"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We have special nerve receptors all over our bodies including around our internal organs, bones, muscles and skin. These receptors send information to the brain which uses sensations to determine how we feel. </a:t>
            </a:r>
            <a:endParaRPr lang="en-GB" dirty="0">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52D8F155-469C-4B26-BA47-05BE32720EE9}"/>
              </a:ext>
            </a:extLst>
          </p:cNvPr>
          <p:cNvPicPr>
            <a:picLocks noChangeAspect="1"/>
          </p:cNvPicPr>
          <p:nvPr/>
        </p:nvPicPr>
        <p:blipFill>
          <a:blip r:embed="rId2"/>
          <a:stretch>
            <a:fillRect/>
          </a:stretch>
        </p:blipFill>
        <p:spPr>
          <a:xfrm>
            <a:off x="7222480" y="5884912"/>
            <a:ext cx="5206435" cy="3475021"/>
          </a:xfrm>
          <a:prstGeom prst="rect">
            <a:avLst/>
          </a:prstGeom>
        </p:spPr>
      </p:pic>
    </p:spTree>
    <p:extLst>
      <p:ext uri="{BB962C8B-B14F-4D97-AF65-F5344CB8AC3E}">
        <p14:creationId xmlns:p14="http://schemas.microsoft.com/office/powerpoint/2010/main" val="429039199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5AF9D5-3374-4F2D-8213-1E50AA3DFF4E}"/>
              </a:ext>
            </a:extLst>
          </p:cNvPr>
          <p:cNvSpPr/>
          <p:nvPr/>
        </p:nvSpPr>
        <p:spPr>
          <a:xfrm>
            <a:off x="525736" y="1996480"/>
            <a:ext cx="11809312" cy="2246769"/>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Helvetica Neue"/>
              </a:rPr>
              <a:t>Some people, may be hyper-sensitive and have good  actual </a:t>
            </a:r>
            <a:r>
              <a:rPr kumimoji="0" lang="en-GB" sz="28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sym typeface="Helvetica Neue"/>
              </a:rPr>
              <a:t>interoception</a:t>
            </a:r>
            <a:r>
              <a:rPr kumimoji="0" lang="en-GB"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Helvetica Neue"/>
              </a:rPr>
              <a:t> but feel these sensations in great detail, so it becomes  too much, to the point that they feel really overwhelmed and can’t work out how they feel. They may eat or drink all the time, or frequently need to use the bathroom, having an impact on their functioning. </a:t>
            </a:r>
            <a:endParaRPr kumimoji="0" lang="en-GB" sz="2800" b="1" i="0" u="none" strike="noStrike" kern="0" cap="none" spc="0" normalizeH="0" baseline="0" noProof="0" dirty="0">
              <a:ln>
                <a:noFill/>
              </a:ln>
              <a:solidFill>
                <a:srgbClr val="000000"/>
              </a:solidFill>
              <a:effectLst/>
              <a:uLnTx/>
              <a:uFillTx/>
              <a:latin typeface="Helvetica Neue"/>
              <a:sym typeface="Helvetica Neue"/>
            </a:endParaRPr>
          </a:p>
        </p:txBody>
      </p:sp>
      <p:pic>
        <p:nvPicPr>
          <p:cNvPr id="1026" name="Picture 2" descr="Group of people screaming in megaphones at scared guy Group of people screaming in megaphones at scared guy overwhelmed stock pictures, royalty-free photos &amp; images">
            <a:extLst>
              <a:ext uri="{FF2B5EF4-FFF2-40B4-BE49-F238E27FC236}">
                <a16:creationId xmlns:a16="http://schemas.microsoft.com/office/drawing/2014/main" id="{8A546481-0D3A-412B-B059-5D3CAC42F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336" y="5092824"/>
            <a:ext cx="582930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5811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BBE8B-7383-4FCE-99A6-4DA298FA49C6}"/>
              </a:ext>
            </a:extLst>
          </p:cNvPr>
          <p:cNvSpPr/>
          <p:nvPr/>
        </p:nvSpPr>
        <p:spPr>
          <a:xfrm>
            <a:off x="777764" y="1780456"/>
            <a:ext cx="11449272" cy="2677656"/>
          </a:xfrm>
          <a:prstGeom prst="rect">
            <a:avLst/>
          </a:prstGeom>
        </p:spPr>
        <p:txBody>
          <a:bodyPr wrap="square">
            <a:spAutoFit/>
          </a:bodyPr>
          <a:lstStyle/>
          <a:p>
            <a:pPr algn="l"/>
            <a:r>
              <a:rPr lang="en-GB" dirty="0">
                <a:latin typeface="Calibri" panose="020F0502020204030204" pitchFamily="34" charset="0"/>
                <a:ea typeface="Calibri" panose="020F0502020204030204" pitchFamily="34" charset="0"/>
                <a:cs typeface="Calibri" panose="020F0502020204030204" pitchFamily="34" charset="0"/>
              </a:rPr>
              <a:t>The purpose of the </a:t>
            </a:r>
            <a:r>
              <a:rPr lang="en-GB" dirty="0" err="1">
                <a:latin typeface="Calibri" panose="020F0502020204030204" pitchFamily="34" charset="0"/>
                <a:ea typeface="Calibri" panose="020F0502020204030204" pitchFamily="34" charset="0"/>
                <a:cs typeface="Calibri" panose="020F0502020204030204" pitchFamily="34" charset="0"/>
              </a:rPr>
              <a:t>interoception</a:t>
            </a:r>
            <a:r>
              <a:rPr lang="en-GB" dirty="0">
                <a:latin typeface="Calibri" panose="020F0502020204030204" pitchFamily="34" charset="0"/>
                <a:ea typeface="Calibri" panose="020F0502020204030204" pitchFamily="34" charset="0"/>
                <a:cs typeface="Calibri" panose="020F0502020204030204" pitchFamily="34" charset="0"/>
              </a:rPr>
              <a:t> system is to help our bodies stay in an optimal performance state and to recognise when we need to make a change. </a:t>
            </a:r>
          </a:p>
          <a:p>
            <a:pPr algn="l"/>
            <a:endParaRPr lang="en-GB" dirty="0">
              <a:latin typeface="Calibri" panose="020F0502020204030204" pitchFamily="34" charset="0"/>
              <a:ea typeface="Calibri" panose="020F0502020204030204" pitchFamily="34" charset="0"/>
            </a:endParaRPr>
          </a:p>
          <a:p>
            <a:pPr algn="l"/>
            <a:endParaRPr lang="en-GB" dirty="0">
              <a:latin typeface="Calibri" panose="020F0502020204030204" pitchFamily="34" charset="0"/>
              <a:ea typeface="Calibri" panose="020F0502020204030204" pitchFamily="34" charset="0"/>
            </a:endParaRPr>
          </a:p>
          <a:p>
            <a:pPr algn="l"/>
            <a:r>
              <a:rPr lang="en-GB" dirty="0">
                <a:latin typeface="Calibri" panose="020F0502020204030204" pitchFamily="34" charset="0"/>
                <a:ea typeface="Calibri" panose="020F0502020204030204" pitchFamily="34" charset="0"/>
                <a:cs typeface="Calibri" panose="020F0502020204030204" pitchFamily="34" charset="0"/>
              </a:rPr>
              <a:t>The signals that </a:t>
            </a:r>
            <a:r>
              <a:rPr lang="en-GB" dirty="0" err="1">
                <a:latin typeface="Calibri" panose="020F0502020204030204" pitchFamily="34" charset="0"/>
                <a:ea typeface="Calibri" panose="020F0502020204030204" pitchFamily="34" charset="0"/>
                <a:cs typeface="Calibri" panose="020F0502020204030204" pitchFamily="34" charset="0"/>
              </a:rPr>
              <a:t>interoception</a:t>
            </a:r>
            <a:r>
              <a:rPr lang="en-GB" dirty="0">
                <a:latin typeface="Calibri" panose="020F0502020204030204" pitchFamily="34" charset="0"/>
                <a:ea typeface="Calibri" panose="020F0502020204030204" pitchFamily="34" charset="0"/>
                <a:cs typeface="Calibri" panose="020F0502020204030204" pitchFamily="34" charset="0"/>
              </a:rPr>
              <a:t> provide are really clues of what is going on in our body, and something that we can react to in terms of a physical action needed such as eating, or to display emotions.</a:t>
            </a:r>
          </a:p>
        </p:txBody>
      </p:sp>
      <p:pic>
        <p:nvPicPr>
          <p:cNvPr id="3" name="Picture 2">
            <a:extLst>
              <a:ext uri="{FF2B5EF4-FFF2-40B4-BE49-F238E27FC236}">
                <a16:creationId xmlns:a16="http://schemas.microsoft.com/office/drawing/2014/main" id="{951AE489-909B-4F87-9A7D-68489CD4B679}"/>
              </a:ext>
            </a:extLst>
          </p:cNvPr>
          <p:cNvPicPr>
            <a:picLocks noChangeAspect="1"/>
          </p:cNvPicPr>
          <p:nvPr/>
        </p:nvPicPr>
        <p:blipFill>
          <a:blip r:embed="rId2"/>
          <a:stretch>
            <a:fillRect/>
          </a:stretch>
        </p:blipFill>
        <p:spPr>
          <a:xfrm>
            <a:off x="7510512" y="5353546"/>
            <a:ext cx="5054022" cy="3907875"/>
          </a:xfrm>
          <a:prstGeom prst="rect">
            <a:avLst/>
          </a:prstGeom>
        </p:spPr>
      </p:pic>
      <p:sp>
        <p:nvSpPr>
          <p:cNvPr id="4" name="TextBox 3">
            <a:extLst>
              <a:ext uri="{FF2B5EF4-FFF2-40B4-BE49-F238E27FC236}">
                <a16:creationId xmlns:a16="http://schemas.microsoft.com/office/drawing/2014/main" id="{0773CA66-5D28-417B-A23A-C591DBD60D5E}"/>
              </a:ext>
            </a:extLst>
          </p:cNvPr>
          <p:cNvSpPr txBox="1"/>
          <p:nvPr/>
        </p:nvSpPr>
        <p:spPr>
          <a:xfrm>
            <a:off x="2685975" y="754467"/>
            <a:ext cx="802556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dirty="0"/>
              <a:t>How does this link to our emotions?</a:t>
            </a:r>
            <a:endPar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30475790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4AB795-8660-461C-BA45-162179708675}"/>
              </a:ext>
            </a:extLst>
          </p:cNvPr>
          <p:cNvSpPr/>
          <p:nvPr/>
        </p:nvSpPr>
        <p:spPr>
          <a:xfrm>
            <a:off x="1101800" y="1996480"/>
            <a:ext cx="11521280" cy="4832092"/>
          </a:xfrm>
          <a:prstGeom prst="rect">
            <a:avLst/>
          </a:prstGeom>
        </p:spPr>
        <p:txBody>
          <a:bodyPr wrap="square">
            <a:spAutoFit/>
          </a:bodyPr>
          <a:lstStyle/>
          <a:p>
            <a:pPr algn="l"/>
            <a:r>
              <a:rPr lang="en-GB" sz="2800" dirty="0">
                <a:latin typeface="Calibri" panose="020F0502020204030204" pitchFamily="34" charset="0"/>
                <a:ea typeface="Calibri" panose="020F0502020204030204" pitchFamily="34" charset="0"/>
                <a:cs typeface="Calibri" panose="020F0502020204030204" pitchFamily="34" charset="0"/>
              </a:rPr>
              <a:t>For example, how do you know that you are feeling anxious?</a:t>
            </a:r>
          </a:p>
          <a:p>
            <a:pPr algn="l"/>
            <a:endParaRPr lang="en-GB" sz="2800" dirty="0">
              <a:latin typeface="Calibri" panose="020F0502020204030204" pitchFamily="34" charset="0"/>
              <a:ea typeface="Calibri" panose="020F0502020204030204" pitchFamily="34" charset="0"/>
              <a:cs typeface="Calibri" panose="020F0502020204030204" pitchFamily="34" charset="0"/>
            </a:endParaRPr>
          </a:p>
          <a:p>
            <a:pPr algn="l"/>
            <a:r>
              <a:rPr lang="en-GB" sz="2800" dirty="0">
                <a:latin typeface="Calibri" panose="020F0502020204030204" pitchFamily="34" charset="0"/>
                <a:ea typeface="Calibri" panose="020F0502020204030204" pitchFamily="34" charset="0"/>
                <a:cs typeface="Calibri" panose="020F0502020204030204" pitchFamily="34" charset="0"/>
              </a:rPr>
              <a:t>you often recognise:</a:t>
            </a:r>
          </a:p>
          <a:p>
            <a:pPr marL="457200" indent="-457200" algn="l">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 a tight chest, </a:t>
            </a:r>
          </a:p>
          <a:p>
            <a:pPr marL="457200" indent="-457200" algn="l">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fast heart rate, </a:t>
            </a:r>
          </a:p>
          <a:p>
            <a:pPr marL="457200" indent="-457200" algn="l">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quicker breathing,</a:t>
            </a:r>
          </a:p>
          <a:p>
            <a:pPr marL="457200" indent="-457200" algn="l">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a flutter in your tummy, </a:t>
            </a:r>
          </a:p>
          <a:p>
            <a:pPr marL="457200" indent="-457200" algn="l">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tense muscles, </a:t>
            </a:r>
          </a:p>
          <a:p>
            <a:pPr marL="457200" indent="-457200" algn="l">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increased fidgeting, </a:t>
            </a:r>
          </a:p>
          <a:p>
            <a:pPr marL="457200" indent="-457200" algn="l">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Sweating,</a:t>
            </a:r>
          </a:p>
          <a:p>
            <a:pPr marL="457200" indent="-457200" algn="l">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or pacing etc.</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C26FF14-105B-455C-9858-9110925432C1}"/>
              </a:ext>
            </a:extLst>
          </p:cNvPr>
          <p:cNvPicPr>
            <a:picLocks noChangeAspect="1"/>
          </p:cNvPicPr>
          <p:nvPr/>
        </p:nvPicPr>
        <p:blipFill>
          <a:blip r:embed="rId2"/>
          <a:stretch>
            <a:fillRect/>
          </a:stretch>
        </p:blipFill>
        <p:spPr>
          <a:xfrm>
            <a:off x="5494288" y="3724672"/>
            <a:ext cx="7259481" cy="4832092"/>
          </a:xfrm>
          <a:prstGeom prst="rect">
            <a:avLst/>
          </a:prstGeom>
        </p:spPr>
      </p:pic>
    </p:spTree>
    <p:extLst>
      <p:ext uri="{BB962C8B-B14F-4D97-AF65-F5344CB8AC3E}">
        <p14:creationId xmlns:p14="http://schemas.microsoft.com/office/powerpoint/2010/main" val="368074589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A684F3-0616-4929-BF33-72761575BCD1}"/>
              </a:ext>
            </a:extLst>
          </p:cNvPr>
          <p:cNvSpPr/>
          <p:nvPr/>
        </p:nvSpPr>
        <p:spPr>
          <a:xfrm>
            <a:off x="597744" y="1276400"/>
            <a:ext cx="12097344" cy="2677656"/>
          </a:xfrm>
          <a:prstGeom prst="rect">
            <a:avLst/>
          </a:prstGeom>
        </p:spPr>
        <p:txBody>
          <a:bodyPr wrap="square">
            <a:spAutoFit/>
          </a:bodyPr>
          <a:lstStyle/>
          <a:p>
            <a:pPr algn="l"/>
            <a:r>
              <a:rPr lang="en-GB" sz="2800" dirty="0">
                <a:latin typeface="Calibri" panose="020F0502020204030204" pitchFamily="34" charset="0"/>
                <a:ea typeface="Calibri" panose="020F0502020204030204" pitchFamily="34" charset="0"/>
                <a:cs typeface="Calibri" panose="020F0502020204030204" pitchFamily="34" charset="0"/>
              </a:rPr>
              <a:t>We feel all these but put them together in context and understand that we feel anxious. It is the </a:t>
            </a:r>
            <a:r>
              <a:rPr lang="en-GB" sz="2800" dirty="0" err="1">
                <a:latin typeface="Calibri" panose="020F0502020204030204" pitchFamily="34" charset="0"/>
                <a:ea typeface="Calibri" panose="020F0502020204030204" pitchFamily="34" charset="0"/>
                <a:cs typeface="Calibri" panose="020F0502020204030204" pitchFamily="34" charset="0"/>
              </a:rPr>
              <a:t>interoception</a:t>
            </a:r>
            <a:r>
              <a:rPr lang="en-GB" sz="2800" dirty="0">
                <a:latin typeface="Calibri" panose="020F0502020204030204" pitchFamily="34" charset="0"/>
                <a:ea typeface="Calibri" panose="020F0502020204030204" pitchFamily="34" charset="0"/>
                <a:cs typeface="Calibri" panose="020F0502020204030204" pitchFamily="34" charset="0"/>
              </a:rPr>
              <a:t> that helps us feel these physical things in our body, which then helps us understand that we are anxious.</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l"/>
            <a:r>
              <a:rPr lang="en-GB" sz="2800" dirty="0">
                <a:latin typeface="Calibri" panose="020F0502020204030204" pitchFamily="34" charset="0"/>
                <a:ea typeface="Calibri" panose="020F0502020204030204" pitchFamily="34" charset="0"/>
                <a:cs typeface="Calibri" panose="020F0502020204030204" pitchFamily="34"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l"/>
            <a:r>
              <a:rPr lang="en-GB" sz="2800" dirty="0" err="1">
                <a:latin typeface="Calibri" panose="020F0502020204030204" pitchFamily="34" charset="0"/>
                <a:ea typeface="Calibri" panose="020F0502020204030204" pitchFamily="34" charset="0"/>
                <a:cs typeface="Calibri" panose="020F0502020204030204" pitchFamily="34" charset="0"/>
              </a:rPr>
              <a:t>Interoception</a:t>
            </a:r>
            <a:r>
              <a:rPr lang="en-GB" sz="2800" dirty="0">
                <a:latin typeface="Calibri" panose="020F0502020204030204" pitchFamily="34" charset="0"/>
                <a:ea typeface="Calibri" panose="020F0502020204030204" pitchFamily="34" charset="0"/>
                <a:cs typeface="Calibri" panose="020F0502020204030204" pitchFamily="34" charset="0"/>
              </a:rPr>
              <a:t> helps us feel many things such as pain, hunger, thirst, feeling full or empty, if we are tired, or alert, if we are calm, sad, anxious, or angry etc. </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Hunger, Hungry, Eating, Cookie, Biscuit, Cracker">
            <a:extLst>
              <a:ext uri="{FF2B5EF4-FFF2-40B4-BE49-F238E27FC236}">
                <a16:creationId xmlns:a16="http://schemas.microsoft.com/office/drawing/2014/main" id="{33CB4D36-D4BD-420A-AB02-A6F989687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0" y="5236840"/>
            <a:ext cx="5652120" cy="376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42760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re Document" ma:contentTypeID="0x010100F0797CA646BC364594023BD6F7CC821700CB698BE9270D2F4FB4C0B2B81DE55EA9" ma:contentTypeVersion="21" ma:contentTypeDescription="" ma:contentTypeScope="" ma:versionID="c2ca1997f3c17ea47051565db73c64d2">
  <xsd:schema xmlns:xsd="http://www.w3.org/2001/XMLSchema" xmlns:xs="http://www.w3.org/2001/XMLSchema" xmlns:p="http://schemas.microsoft.com/office/2006/metadata/properties" xmlns:ns2="5a4763a0-f8b4-4352-b99e-949453f59c64" targetNamespace="http://schemas.microsoft.com/office/2006/metadata/properties" ma:root="true" ma:fieldsID="55f240fc1ab5cefa307143e7f702969a" ns2:_="">
    <xsd:import namespace="5a4763a0-f8b4-4352-b99e-949453f59c64"/>
    <xsd:element name="properties">
      <xsd:complexType>
        <xsd:sequence>
          <xsd:element name="documentManagement">
            <xsd:complexType>
              <xsd:all>
                <xsd:element ref="ns2:DocumentAuthor"/>
                <xsd:element ref="ns2:TaxKeywordTaxHTField" minOccurs="0"/>
                <xsd:element ref="ns2:TaxCatchAll" minOccurs="0"/>
                <xsd:element ref="ns2:TaxCatchAllLabel" minOccurs="0"/>
                <xsd:element ref="ns2:DocumentCategory"/>
                <xsd:element ref="ns2:c24b251977ca431c9d410821abf17bbd" minOccurs="0"/>
                <xsd:element ref="ns2:Locality" minOccurs="0"/>
                <xsd:element ref="ns2:StationaryCategor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763a0-f8b4-4352-b99e-949453f59c64" elementFormDefault="qualified">
    <xsd:import namespace="http://schemas.microsoft.com/office/2006/documentManagement/types"/>
    <xsd:import namespace="http://schemas.microsoft.com/office/infopath/2007/PartnerControls"/>
    <xsd:element name="DocumentAuthor" ma:index="2" ma:displayName="Document Author" ma:list="UserInfo" ma:SharePointGroup="0" ma:internalName="DocumentAuth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axKeywordTaxHTField" ma:index="9" ma:taxonomy="true" ma:internalName="TaxKeywordTaxHTField" ma:taxonomyFieldName="TaxKeyword" ma:displayName="Enterprise Keywords" ma:readOnly="false" ma:fieldId="{23f27201-bee3-471e-b2e7-b64fd8b7ca38}" ma:taxonomyMulti="true" ma:sspId="27b0c2cc-47b2-4ab1-b223-1d481d824d5f"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7337732e-879e-4d18-ab09-d9fdd36d6367}" ma:internalName="TaxCatchAll" ma:showField="CatchAllData" ma:web="5a4763a0-f8b4-4352-b99e-949453f59c6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7337732e-879e-4d18-ab09-d9fdd36d6367}" ma:internalName="TaxCatchAllLabel" ma:readOnly="true" ma:showField="CatchAllDataLabel" ma:web="5a4763a0-f8b4-4352-b99e-949453f59c64">
      <xsd:complexType>
        <xsd:complexContent>
          <xsd:extension base="dms:MultiChoiceLookup">
            <xsd:sequence>
              <xsd:element name="Value" type="dms:Lookup" maxOccurs="unbounded" minOccurs="0" nillable="true"/>
            </xsd:sequence>
          </xsd:extension>
        </xsd:complexContent>
      </xsd:complexType>
    </xsd:element>
    <xsd:element name="DocumentCategory" ma:index="14" ma:displayName="Document Category" ma:description="Types of documents available in the organisation" ma:format="Dropdown" ma:internalName="DocumentCategory">
      <xsd:simpleType>
        <xsd:union memberTypes="dms:Text">
          <xsd:simpleType>
            <xsd:restriction base="dms:Choice">
              <xsd:enumeration value="Agenda"/>
              <xsd:enumeration value="Audio Visual"/>
              <xsd:enumeration value="Budget"/>
              <xsd:enumeration value="Contract"/>
              <xsd:enumeration value="Flowchart"/>
              <xsd:enumeration value="Form"/>
              <xsd:enumeration value="Leaflet"/>
              <xsd:enumeration value="Minutes"/>
              <xsd:enumeration value="Newsletter"/>
              <xsd:enumeration value="Plan"/>
              <xsd:enumeration value="Presentation"/>
              <xsd:enumeration value="Project"/>
              <xsd:enumeration value="Poster"/>
              <xsd:enumeration value="Protocol"/>
              <xsd:enumeration value="Report - Annual"/>
              <xsd:enumeration value="Report"/>
              <xsd:enumeration value="Strategy"/>
              <xsd:enumeration value="Survey"/>
              <xsd:enumeration value="Template"/>
              <xsd:enumeration value="Training"/>
              <xsd:enumeration value="User Guide"/>
            </xsd:restriction>
          </xsd:simpleType>
        </xsd:union>
      </xsd:simpleType>
    </xsd:element>
    <xsd:element name="c24b251977ca431c9d410821abf17bbd" ma:index="15" nillable="true" ma:taxonomy="true" ma:internalName="c24b251977ca431c9d410821abf17bbd" ma:taxonomyFieldName="NICETaxonomy" ma:displayName="NICE Taxonomy" ma:default="" ma:fieldId="{c24b2519-77ca-431c-9d41-0821abf17bbd}" ma:sspId="b9de5b05-4a48-465e-aec2-b705e55e9f20" ma:termSetId="390b4082-121f-4258-b030-e6467a935935" ma:anchorId="00000000-0000-0000-0000-000000000000" ma:open="false" ma:isKeyword="false">
      <xsd:complexType>
        <xsd:sequence>
          <xsd:element ref="pc:Terms" minOccurs="0" maxOccurs="1"/>
        </xsd:sequence>
      </xsd:complexType>
    </xsd:element>
    <xsd:element name="Locality" ma:index="17" nillable="true" ma:displayName="Locality" ma:internalName="Locality" ma:readOnly="false">
      <xsd:complexType>
        <xsd:complexContent>
          <xsd:extension base="dms:MultiChoice">
            <xsd:sequence>
              <xsd:element name="Value" maxOccurs="unbounded" minOccurs="0" nillable="true">
                <xsd:simpleType>
                  <xsd:restriction base="dms:Choice">
                    <xsd:enumeration value="East"/>
                    <xsd:enumeration value="West"/>
                    <xsd:enumeration value="Wirral"/>
                    <xsd:enumeration value="Trust Wide"/>
                  </xsd:restriction>
                </xsd:simpleType>
              </xsd:element>
            </xsd:sequence>
          </xsd:extension>
        </xsd:complexContent>
      </xsd:complexType>
    </xsd:element>
    <xsd:element name="StationaryCategories" ma:index="18" nillable="true" ma:displayName="Stationery Category" ma:description="A field to identify stationary categories" ma:format="Dropdown" ma:internalName="StationaryCategories">
      <xsd:simpleType>
        <xsd:restriction base="dms:Choice">
          <xsd:enumeration value="Agenda"/>
          <xsd:enumeration value="Blank Word Documents"/>
          <xsd:enumeration value="Branding Guidelines"/>
          <xsd:enumeration value="Case notes"/>
          <xsd:enumeration value="Certificate"/>
          <xsd:enumeration value="Complimentary Slip"/>
          <xsd:enumeration value="Committee Business Cycle"/>
          <xsd:enumeration value="Email Signature"/>
          <xsd:enumeration value="Fax Header"/>
          <xsd:enumeration value="Flyer"/>
          <xsd:enumeration value="HR"/>
          <xsd:enumeration value="Leaflet"/>
          <xsd:enumeration value="Letter"/>
          <xsd:enumeration value="Memo"/>
          <xsd:enumeration value="Poster"/>
          <xsd:enumeration value="Powerpoint"/>
          <xsd:enumeration value="Programme"/>
          <xsd:enumeration value="SBAR Template"/>
          <xsd:enumeration value="Report"/>
          <xsd:enumeration value="Terms of Reference"/>
          <xsd:enumeration value="Webex Background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1" ma:displayName="Title"/>
        <xsd:element ref="dc:subject" minOccurs="0" maxOccurs="1" ma:index="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ality xmlns="5a4763a0-f8b4-4352-b99e-949453f59c64">
      <Value>Trust Wide</Value>
    </Locality>
    <c24b251977ca431c9d410821abf17bbd xmlns="5a4763a0-f8b4-4352-b99e-949453f59c64">
      <Terms xmlns="http://schemas.microsoft.com/office/infopath/2007/PartnerControls"/>
    </c24b251977ca431c9d410821abf17bbd>
    <TaxCatchAll xmlns="5a4763a0-f8b4-4352-b99e-949453f59c64">
      <Value>864</Value>
    </TaxCatchAll>
    <DocumentCategory xmlns="5a4763a0-f8b4-4352-b99e-949453f59c64">PowerPoint</DocumentCategory>
    <DocumentAuthor xmlns="5a4763a0-f8b4-4352-b99e-949453f59c64">
      <UserInfo>
        <DisplayName>Louis McDermott</DisplayName>
        <AccountId>85</AccountId>
        <AccountType/>
      </UserInfo>
    </DocumentAuthor>
    <StationaryCategories xmlns="5a4763a0-f8b4-4352-b99e-949453f59c64">Powerpoint</StationaryCategories>
    <TaxKeywordTaxHTField xmlns="5a4763a0-f8b4-4352-b99e-949453f59c64">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00000000-0000-0000-0000-000000000000</TermId>
        </TermInfo>
      </Terms>
    </TaxKeywordTaxHTField>
  </documentManagement>
</p:properties>
</file>

<file path=customXml/itemProps1.xml><?xml version="1.0" encoding="utf-8"?>
<ds:datastoreItem xmlns:ds="http://schemas.openxmlformats.org/officeDocument/2006/customXml" ds:itemID="{EAB8D245-CEBD-4B75-9519-5525F6892F3F}">
  <ds:schemaRefs>
    <ds:schemaRef ds:uri="http://schemas.microsoft.com/sharepoint/v3/contenttype/forms"/>
  </ds:schemaRefs>
</ds:datastoreItem>
</file>

<file path=customXml/itemProps2.xml><?xml version="1.0" encoding="utf-8"?>
<ds:datastoreItem xmlns:ds="http://schemas.openxmlformats.org/officeDocument/2006/customXml" ds:itemID="{E7D61C45-8F73-4507-84B6-144EF313A3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4763a0-f8b4-4352-b99e-949453f59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481E01-27A8-488A-9FFD-4D1D86F08E35}">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5a4763a0-f8b4-4352-b99e-949453f59c6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710</TotalTime>
  <Words>1609</Words>
  <Application>Microsoft Office PowerPoint</Application>
  <PresentationFormat>Custom</PresentationFormat>
  <Paragraphs>127</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vt:lpstr>
      <vt:lpstr>Avenir Next LT Pro</vt:lpstr>
      <vt:lpstr>Calibri</vt:lpstr>
      <vt:lpstr>Helvetica Neue</vt:lpstr>
      <vt:lpstr>Helvetica Neue Light</vt:lpstr>
      <vt:lpstr>Helvetica Neue Medium</vt:lpstr>
      <vt:lpstr>Symbol</vt:lpstr>
      <vt:lpstr>White</vt:lpstr>
      <vt:lpstr>Understanding emotions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Cheshire and Wirral Partnership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blank template</dc:title>
  <dc:subject/>
  <dc:creator>Louis McDermott</dc:creator>
  <cp:keywords>powerpoint</cp:keywords>
  <cp:lastModifiedBy>JONES, Victoria (CHESHIRE AND WIRRAL PARTNERSHIP NHS FOUNDATION TRUST)</cp:lastModifiedBy>
  <cp:revision>51</cp:revision>
  <dcterms:modified xsi:type="dcterms:W3CDTF">2022-02-18T09:06:26Z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0x010100F0797CA646BC364594023BD6F7CC821700CB698BE9270D2F4FB4C0B2B81DE55EA9</vt:lpwstr>
  </property>
  <property fmtid="{D5CDD505-2E9C-101B-9397-08002B2CF9AE}" pid="3" name="TaxKeyword">
    <vt:lpwstr>864;#powerpoint|71b66d57-8f5a-4fd9-a441-3ce69533eecd</vt:lpwstr>
  </property>
  <property fmtid="{D5CDD505-2E9C-101B-9397-08002B2CF9AE}" pid="4" name="NICETaxonomy">
    <vt:lpwstr/>
  </property>
</Properties>
</file>