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316" r:id="rId8"/>
    <p:sldId id="317" r:id="rId9"/>
    <p:sldId id="318" r:id="rId10"/>
    <p:sldId id="262" r:id="rId11"/>
    <p:sldId id="263" r:id="rId12"/>
    <p:sldId id="332" r:id="rId13"/>
    <p:sldId id="319" r:id="rId14"/>
    <p:sldId id="320" r:id="rId15"/>
    <p:sldId id="321" r:id="rId16"/>
    <p:sldId id="322" r:id="rId17"/>
    <p:sldId id="323" r:id="rId18"/>
    <p:sldId id="324" r:id="rId19"/>
    <p:sldId id="325" r:id="rId20"/>
    <p:sldId id="326" r:id="rId21"/>
    <p:sldId id="327" r:id="rId22"/>
    <p:sldId id="328" r:id="rId23"/>
    <p:sldId id="330" r:id="rId24"/>
    <p:sldId id="331" r:id="rId25"/>
    <p:sldId id="33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FBC94-E33B-473A-944A-10C248FF06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5D0463-6EEB-4B8D-BFD0-F6B92F847A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1DEB3F-57C9-4BF1-801B-481F8487CB50}"/>
              </a:ext>
            </a:extLst>
          </p:cNvPr>
          <p:cNvSpPr>
            <a:spLocks noGrp="1"/>
          </p:cNvSpPr>
          <p:nvPr>
            <p:ph type="dt" sz="half" idx="10"/>
          </p:nvPr>
        </p:nvSpPr>
        <p:spPr/>
        <p:txBody>
          <a:bodyPr/>
          <a:lstStyle/>
          <a:p>
            <a:fld id="{5F153DC9-D17F-4B9F-BD2C-4761B7AF4424}" type="datetimeFigureOut">
              <a:rPr lang="en-GB" smtClean="0"/>
              <a:t>16/09/2021</a:t>
            </a:fld>
            <a:endParaRPr lang="en-GB"/>
          </a:p>
        </p:txBody>
      </p:sp>
      <p:sp>
        <p:nvSpPr>
          <p:cNvPr id="5" name="Footer Placeholder 4">
            <a:extLst>
              <a:ext uri="{FF2B5EF4-FFF2-40B4-BE49-F238E27FC236}">
                <a16:creationId xmlns:a16="http://schemas.microsoft.com/office/drawing/2014/main" id="{82993762-B3F8-4712-B899-42327384AB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92965A-0755-4E13-81CD-3FAA91924A91}"/>
              </a:ext>
            </a:extLst>
          </p:cNvPr>
          <p:cNvSpPr>
            <a:spLocks noGrp="1"/>
          </p:cNvSpPr>
          <p:nvPr>
            <p:ph type="sldNum" sz="quarter" idx="12"/>
          </p:nvPr>
        </p:nvSpPr>
        <p:spPr/>
        <p:txBody>
          <a:bodyPr/>
          <a:lstStyle/>
          <a:p>
            <a:fld id="{119BFCA8-C778-48F6-BE8C-1A5924755D37}" type="slidenum">
              <a:rPr lang="en-GB" smtClean="0"/>
              <a:t>‹#›</a:t>
            </a:fld>
            <a:endParaRPr lang="en-GB"/>
          </a:p>
        </p:txBody>
      </p:sp>
    </p:spTree>
    <p:extLst>
      <p:ext uri="{BB962C8B-B14F-4D97-AF65-F5344CB8AC3E}">
        <p14:creationId xmlns:p14="http://schemas.microsoft.com/office/powerpoint/2010/main" val="497374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C37A-9E5C-4A03-866E-7DF0E9AF46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91B224-5658-486C-8B58-B3D74774AC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7AF306-03D0-4783-B729-68B797ABF532}"/>
              </a:ext>
            </a:extLst>
          </p:cNvPr>
          <p:cNvSpPr>
            <a:spLocks noGrp="1"/>
          </p:cNvSpPr>
          <p:nvPr>
            <p:ph type="dt" sz="half" idx="10"/>
          </p:nvPr>
        </p:nvSpPr>
        <p:spPr/>
        <p:txBody>
          <a:bodyPr/>
          <a:lstStyle/>
          <a:p>
            <a:fld id="{5F153DC9-D17F-4B9F-BD2C-4761B7AF4424}" type="datetimeFigureOut">
              <a:rPr lang="en-GB" smtClean="0"/>
              <a:t>16/09/2021</a:t>
            </a:fld>
            <a:endParaRPr lang="en-GB"/>
          </a:p>
        </p:txBody>
      </p:sp>
      <p:sp>
        <p:nvSpPr>
          <p:cNvPr id="5" name="Footer Placeholder 4">
            <a:extLst>
              <a:ext uri="{FF2B5EF4-FFF2-40B4-BE49-F238E27FC236}">
                <a16:creationId xmlns:a16="http://schemas.microsoft.com/office/drawing/2014/main" id="{F3686FBB-7BED-4727-B194-C38D40AE8D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15D4CB-F00C-4544-B87A-47150E40950F}"/>
              </a:ext>
            </a:extLst>
          </p:cNvPr>
          <p:cNvSpPr>
            <a:spLocks noGrp="1"/>
          </p:cNvSpPr>
          <p:nvPr>
            <p:ph type="sldNum" sz="quarter" idx="12"/>
          </p:nvPr>
        </p:nvSpPr>
        <p:spPr/>
        <p:txBody>
          <a:bodyPr/>
          <a:lstStyle/>
          <a:p>
            <a:fld id="{119BFCA8-C778-48F6-BE8C-1A5924755D37}" type="slidenum">
              <a:rPr lang="en-GB" smtClean="0"/>
              <a:t>‹#›</a:t>
            </a:fld>
            <a:endParaRPr lang="en-GB"/>
          </a:p>
        </p:txBody>
      </p:sp>
    </p:spTree>
    <p:extLst>
      <p:ext uri="{BB962C8B-B14F-4D97-AF65-F5344CB8AC3E}">
        <p14:creationId xmlns:p14="http://schemas.microsoft.com/office/powerpoint/2010/main" val="145056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180CB7-BD97-42AA-87D7-84A15FD106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CA8511-DEC9-41E2-B18C-B040879F8D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3FCCC9-69FD-4059-9178-BEB1E25457E5}"/>
              </a:ext>
            </a:extLst>
          </p:cNvPr>
          <p:cNvSpPr>
            <a:spLocks noGrp="1"/>
          </p:cNvSpPr>
          <p:nvPr>
            <p:ph type="dt" sz="half" idx="10"/>
          </p:nvPr>
        </p:nvSpPr>
        <p:spPr/>
        <p:txBody>
          <a:bodyPr/>
          <a:lstStyle/>
          <a:p>
            <a:fld id="{5F153DC9-D17F-4B9F-BD2C-4761B7AF4424}" type="datetimeFigureOut">
              <a:rPr lang="en-GB" smtClean="0"/>
              <a:t>16/09/2021</a:t>
            </a:fld>
            <a:endParaRPr lang="en-GB"/>
          </a:p>
        </p:txBody>
      </p:sp>
      <p:sp>
        <p:nvSpPr>
          <p:cNvPr id="5" name="Footer Placeholder 4">
            <a:extLst>
              <a:ext uri="{FF2B5EF4-FFF2-40B4-BE49-F238E27FC236}">
                <a16:creationId xmlns:a16="http://schemas.microsoft.com/office/drawing/2014/main" id="{F30B7C3B-9F19-43AA-97E5-FF8800D24D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93ED27-8D55-4671-9786-D89EF833B4F3}"/>
              </a:ext>
            </a:extLst>
          </p:cNvPr>
          <p:cNvSpPr>
            <a:spLocks noGrp="1"/>
          </p:cNvSpPr>
          <p:nvPr>
            <p:ph type="sldNum" sz="quarter" idx="12"/>
          </p:nvPr>
        </p:nvSpPr>
        <p:spPr/>
        <p:txBody>
          <a:bodyPr/>
          <a:lstStyle/>
          <a:p>
            <a:fld id="{119BFCA8-C778-48F6-BE8C-1A5924755D37}" type="slidenum">
              <a:rPr lang="en-GB" smtClean="0"/>
              <a:t>‹#›</a:t>
            </a:fld>
            <a:endParaRPr lang="en-GB"/>
          </a:p>
        </p:txBody>
      </p:sp>
    </p:spTree>
    <p:extLst>
      <p:ext uri="{BB962C8B-B14F-4D97-AF65-F5344CB8AC3E}">
        <p14:creationId xmlns:p14="http://schemas.microsoft.com/office/powerpoint/2010/main" val="327929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3194-1695-42C1-935A-B968814718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AE2791-40C6-4891-801E-894BF2BB7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886F6E-3F17-4503-A9EF-E5A9900C3EAF}"/>
              </a:ext>
            </a:extLst>
          </p:cNvPr>
          <p:cNvSpPr>
            <a:spLocks noGrp="1"/>
          </p:cNvSpPr>
          <p:nvPr>
            <p:ph type="dt" sz="half" idx="10"/>
          </p:nvPr>
        </p:nvSpPr>
        <p:spPr/>
        <p:txBody>
          <a:bodyPr/>
          <a:lstStyle/>
          <a:p>
            <a:fld id="{5F153DC9-D17F-4B9F-BD2C-4761B7AF4424}" type="datetimeFigureOut">
              <a:rPr lang="en-GB" smtClean="0"/>
              <a:t>16/09/2021</a:t>
            </a:fld>
            <a:endParaRPr lang="en-GB"/>
          </a:p>
        </p:txBody>
      </p:sp>
      <p:sp>
        <p:nvSpPr>
          <p:cNvPr id="5" name="Footer Placeholder 4">
            <a:extLst>
              <a:ext uri="{FF2B5EF4-FFF2-40B4-BE49-F238E27FC236}">
                <a16:creationId xmlns:a16="http://schemas.microsoft.com/office/drawing/2014/main" id="{0A085886-778E-45D5-A577-25D1E6423F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93AA0F-31E6-4A8F-9B81-3684DE42A6F1}"/>
              </a:ext>
            </a:extLst>
          </p:cNvPr>
          <p:cNvSpPr>
            <a:spLocks noGrp="1"/>
          </p:cNvSpPr>
          <p:nvPr>
            <p:ph type="sldNum" sz="quarter" idx="12"/>
          </p:nvPr>
        </p:nvSpPr>
        <p:spPr/>
        <p:txBody>
          <a:bodyPr/>
          <a:lstStyle/>
          <a:p>
            <a:fld id="{119BFCA8-C778-48F6-BE8C-1A5924755D37}" type="slidenum">
              <a:rPr lang="en-GB" smtClean="0"/>
              <a:t>‹#›</a:t>
            </a:fld>
            <a:endParaRPr lang="en-GB"/>
          </a:p>
        </p:txBody>
      </p:sp>
    </p:spTree>
    <p:extLst>
      <p:ext uri="{BB962C8B-B14F-4D97-AF65-F5344CB8AC3E}">
        <p14:creationId xmlns:p14="http://schemas.microsoft.com/office/powerpoint/2010/main" val="294336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5DF5-761E-4DB1-81E0-4E366326AA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478CA6-204D-4B01-98F3-3327D1C525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713892-A33F-4E86-829B-E982BBD627ED}"/>
              </a:ext>
            </a:extLst>
          </p:cNvPr>
          <p:cNvSpPr>
            <a:spLocks noGrp="1"/>
          </p:cNvSpPr>
          <p:nvPr>
            <p:ph type="dt" sz="half" idx="10"/>
          </p:nvPr>
        </p:nvSpPr>
        <p:spPr/>
        <p:txBody>
          <a:bodyPr/>
          <a:lstStyle/>
          <a:p>
            <a:fld id="{5F153DC9-D17F-4B9F-BD2C-4761B7AF4424}" type="datetimeFigureOut">
              <a:rPr lang="en-GB" smtClean="0"/>
              <a:t>16/09/2021</a:t>
            </a:fld>
            <a:endParaRPr lang="en-GB"/>
          </a:p>
        </p:txBody>
      </p:sp>
      <p:sp>
        <p:nvSpPr>
          <p:cNvPr id="5" name="Footer Placeholder 4">
            <a:extLst>
              <a:ext uri="{FF2B5EF4-FFF2-40B4-BE49-F238E27FC236}">
                <a16:creationId xmlns:a16="http://schemas.microsoft.com/office/drawing/2014/main" id="{94ED43D3-4D47-44FF-B6C2-BBBA3D372F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03D51-BA2A-4ECE-A7BB-445E6D08A399}"/>
              </a:ext>
            </a:extLst>
          </p:cNvPr>
          <p:cNvSpPr>
            <a:spLocks noGrp="1"/>
          </p:cNvSpPr>
          <p:nvPr>
            <p:ph type="sldNum" sz="quarter" idx="12"/>
          </p:nvPr>
        </p:nvSpPr>
        <p:spPr/>
        <p:txBody>
          <a:bodyPr/>
          <a:lstStyle/>
          <a:p>
            <a:fld id="{119BFCA8-C778-48F6-BE8C-1A5924755D37}" type="slidenum">
              <a:rPr lang="en-GB" smtClean="0"/>
              <a:t>‹#›</a:t>
            </a:fld>
            <a:endParaRPr lang="en-GB"/>
          </a:p>
        </p:txBody>
      </p:sp>
    </p:spTree>
    <p:extLst>
      <p:ext uri="{BB962C8B-B14F-4D97-AF65-F5344CB8AC3E}">
        <p14:creationId xmlns:p14="http://schemas.microsoft.com/office/powerpoint/2010/main" val="37221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8B92-E3E8-40F5-801C-D19BC35555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32C1A1-D395-46FA-AEF6-E0996DD960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B9235C-B059-457D-A116-A62A0D9303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C9314D-F1DA-4F2B-A425-03BF29499289}"/>
              </a:ext>
            </a:extLst>
          </p:cNvPr>
          <p:cNvSpPr>
            <a:spLocks noGrp="1"/>
          </p:cNvSpPr>
          <p:nvPr>
            <p:ph type="dt" sz="half" idx="10"/>
          </p:nvPr>
        </p:nvSpPr>
        <p:spPr/>
        <p:txBody>
          <a:bodyPr/>
          <a:lstStyle/>
          <a:p>
            <a:fld id="{5F153DC9-D17F-4B9F-BD2C-4761B7AF4424}" type="datetimeFigureOut">
              <a:rPr lang="en-GB" smtClean="0"/>
              <a:t>16/09/2021</a:t>
            </a:fld>
            <a:endParaRPr lang="en-GB"/>
          </a:p>
        </p:txBody>
      </p:sp>
      <p:sp>
        <p:nvSpPr>
          <p:cNvPr id="6" name="Footer Placeholder 5">
            <a:extLst>
              <a:ext uri="{FF2B5EF4-FFF2-40B4-BE49-F238E27FC236}">
                <a16:creationId xmlns:a16="http://schemas.microsoft.com/office/drawing/2014/main" id="{D765ACBF-BF3C-4400-A794-C8952A1A5D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75B555-0CF7-4979-97E1-A26B59EA62F8}"/>
              </a:ext>
            </a:extLst>
          </p:cNvPr>
          <p:cNvSpPr>
            <a:spLocks noGrp="1"/>
          </p:cNvSpPr>
          <p:nvPr>
            <p:ph type="sldNum" sz="quarter" idx="12"/>
          </p:nvPr>
        </p:nvSpPr>
        <p:spPr/>
        <p:txBody>
          <a:bodyPr/>
          <a:lstStyle/>
          <a:p>
            <a:fld id="{119BFCA8-C778-48F6-BE8C-1A5924755D37}" type="slidenum">
              <a:rPr lang="en-GB" smtClean="0"/>
              <a:t>‹#›</a:t>
            </a:fld>
            <a:endParaRPr lang="en-GB"/>
          </a:p>
        </p:txBody>
      </p:sp>
    </p:spTree>
    <p:extLst>
      <p:ext uri="{BB962C8B-B14F-4D97-AF65-F5344CB8AC3E}">
        <p14:creationId xmlns:p14="http://schemas.microsoft.com/office/powerpoint/2010/main" val="428918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98C4-F9BA-4905-A46D-EE8B271972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4648B2-EFD7-4556-9DE8-3B4F8C75B3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4D4541-BF82-4F5C-B7C4-7DC9242926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4E8B58-8D66-4C91-98B4-FC7F8FEC5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D6A903-A9F6-41A7-8D12-9104F9B754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A12879-F99D-4E90-A6A9-109670C2432C}"/>
              </a:ext>
            </a:extLst>
          </p:cNvPr>
          <p:cNvSpPr>
            <a:spLocks noGrp="1"/>
          </p:cNvSpPr>
          <p:nvPr>
            <p:ph type="dt" sz="half" idx="10"/>
          </p:nvPr>
        </p:nvSpPr>
        <p:spPr/>
        <p:txBody>
          <a:bodyPr/>
          <a:lstStyle/>
          <a:p>
            <a:fld id="{5F153DC9-D17F-4B9F-BD2C-4761B7AF4424}" type="datetimeFigureOut">
              <a:rPr lang="en-GB" smtClean="0"/>
              <a:t>16/09/2021</a:t>
            </a:fld>
            <a:endParaRPr lang="en-GB"/>
          </a:p>
        </p:txBody>
      </p:sp>
      <p:sp>
        <p:nvSpPr>
          <p:cNvPr id="8" name="Footer Placeholder 7">
            <a:extLst>
              <a:ext uri="{FF2B5EF4-FFF2-40B4-BE49-F238E27FC236}">
                <a16:creationId xmlns:a16="http://schemas.microsoft.com/office/drawing/2014/main" id="{1787CD75-46FC-403B-AC8E-2A4FE416C3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DD0E452-4DC5-4B5C-9072-603B8C4CCB9F}"/>
              </a:ext>
            </a:extLst>
          </p:cNvPr>
          <p:cNvSpPr>
            <a:spLocks noGrp="1"/>
          </p:cNvSpPr>
          <p:nvPr>
            <p:ph type="sldNum" sz="quarter" idx="12"/>
          </p:nvPr>
        </p:nvSpPr>
        <p:spPr/>
        <p:txBody>
          <a:bodyPr/>
          <a:lstStyle/>
          <a:p>
            <a:fld id="{119BFCA8-C778-48F6-BE8C-1A5924755D37}" type="slidenum">
              <a:rPr lang="en-GB" smtClean="0"/>
              <a:t>‹#›</a:t>
            </a:fld>
            <a:endParaRPr lang="en-GB"/>
          </a:p>
        </p:txBody>
      </p:sp>
    </p:spTree>
    <p:extLst>
      <p:ext uri="{BB962C8B-B14F-4D97-AF65-F5344CB8AC3E}">
        <p14:creationId xmlns:p14="http://schemas.microsoft.com/office/powerpoint/2010/main" val="343029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2AA6-0739-486C-A170-29C129A55F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C13A8D-0565-41B1-8187-CB38AE475F9D}"/>
              </a:ext>
            </a:extLst>
          </p:cNvPr>
          <p:cNvSpPr>
            <a:spLocks noGrp="1"/>
          </p:cNvSpPr>
          <p:nvPr>
            <p:ph type="dt" sz="half" idx="10"/>
          </p:nvPr>
        </p:nvSpPr>
        <p:spPr/>
        <p:txBody>
          <a:bodyPr/>
          <a:lstStyle/>
          <a:p>
            <a:fld id="{5F153DC9-D17F-4B9F-BD2C-4761B7AF4424}" type="datetimeFigureOut">
              <a:rPr lang="en-GB" smtClean="0"/>
              <a:t>16/09/2021</a:t>
            </a:fld>
            <a:endParaRPr lang="en-GB"/>
          </a:p>
        </p:txBody>
      </p:sp>
      <p:sp>
        <p:nvSpPr>
          <p:cNvPr id="4" name="Footer Placeholder 3">
            <a:extLst>
              <a:ext uri="{FF2B5EF4-FFF2-40B4-BE49-F238E27FC236}">
                <a16:creationId xmlns:a16="http://schemas.microsoft.com/office/drawing/2014/main" id="{47644F41-187C-412A-A361-2662C4F47F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53E634-9AE1-4A7B-8395-46DFE906A517}"/>
              </a:ext>
            </a:extLst>
          </p:cNvPr>
          <p:cNvSpPr>
            <a:spLocks noGrp="1"/>
          </p:cNvSpPr>
          <p:nvPr>
            <p:ph type="sldNum" sz="quarter" idx="12"/>
          </p:nvPr>
        </p:nvSpPr>
        <p:spPr/>
        <p:txBody>
          <a:bodyPr/>
          <a:lstStyle/>
          <a:p>
            <a:fld id="{119BFCA8-C778-48F6-BE8C-1A5924755D37}" type="slidenum">
              <a:rPr lang="en-GB" smtClean="0"/>
              <a:t>‹#›</a:t>
            </a:fld>
            <a:endParaRPr lang="en-GB"/>
          </a:p>
        </p:txBody>
      </p:sp>
    </p:spTree>
    <p:extLst>
      <p:ext uri="{BB962C8B-B14F-4D97-AF65-F5344CB8AC3E}">
        <p14:creationId xmlns:p14="http://schemas.microsoft.com/office/powerpoint/2010/main" val="69394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4101B-F08C-410F-A15D-25BCC9737D21}"/>
              </a:ext>
            </a:extLst>
          </p:cNvPr>
          <p:cNvSpPr>
            <a:spLocks noGrp="1"/>
          </p:cNvSpPr>
          <p:nvPr>
            <p:ph type="dt" sz="half" idx="10"/>
          </p:nvPr>
        </p:nvSpPr>
        <p:spPr/>
        <p:txBody>
          <a:bodyPr/>
          <a:lstStyle/>
          <a:p>
            <a:fld id="{5F153DC9-D17F-4B9F-BD2C-4761B7AF4424}" type="datetimeFigureOut">
              <a:rPr lang="en-GB" smtClean="0"/>
              <a:t>16/09/2021</a:t>
            </a:fld>
            <a:endParaRPr lang="en-GB"/>
          </a:p>
        </p:txBody>
      </p:sp>
      <p:sp>
        <p:nvSpPr>
          <p:cNvPr id="3" name="Footer Placeholder 2">
            <a:extLst>
              <a:ext uri="{FF2B5EF4-FFF2-40B4-BE49-F238E27FC236}">
                <a16:creationId xmlns:a16="http://schemas.microsoft.com/office/drawing/2014/main" id="{B4148894-4DD5-475B-8879-448E6DB213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CDFADD-6FF3-477B-B3F6-6296415E8EC6}"/>
              </a:ext>
            </a:extLst>
          </p:cNvPr>
          <p:cNvSpPr>
            <a:spLocks noGrp="1"/>
          </p:cNvSpPr>
          <p:nvPr>
            <p:ph type="sldNum" sz="quarter" idx="12"/>
          </p:nvPr>
        </p:nvSpPr>
        <p:spPr/>
        <p:txBody>
          <a:bodyPr/>
          <a:lstStyle/>
          <a:p>
            <a:fld id="{119BFCA8-C778-48F6-BE8C-1A5924755D37}" type="slidenum">
              <a:rPr lang="en-GB" smtClean="0"/>
              <a:t>‹#›</a:t>
            </a:fld>
            <a:endParaRPr lang="en-GB"/>
          </a:p>
        </p:txBody>
      </p:sp>
    </p:spTree>
    <p:extLst>
      <p:ext uri="{BB962C8B-B14F-4D97-AF65-F5344CB8AC3E}">
        <p14:creationId xmlns:p14="http://schemas.microsoft.com/office/powerpoint/2010/main" val="74076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4AB3-07AB-4B33-B535-16ADADF469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69D793-DF39-409B-98B3-9DE3BAF115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6E0BD6-076B-4D9A-8566-889815E19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2F1DA1-BACC-4836-B95F-D45FCF14CFED}"/>
              </a:ext>
            </a:extLst>
          </p:cNvPr>
          <p:cNvSpPr>
            <a:spLocks noGrp="1"/>
          </p:cNvSpPr>
          <p:nvPr>
            <p:ph type="dt" sz="half" idx="10"/>
          </p:nvPr>
        </p:nvSpPr>
        <p:spPr/>
        <p:txBody>
          <a:bodyPr/>
          <a:lstStyle/>
          <a:p>
            <a:fld id="{5F153DC9-D17F-4B9F-BD2C-4761B7AF4424}" type="datetimeFigureOut">
              <a:rPr lang="en-GB" smtClean="0"/>
              <a:t>16/09/2021</a:t>
            </a:fld>
            <a:endParaRPr lang="en-GB"/>
          </a:p>
        </p:txBody>
      </p:sp>
      <p:sp>
        <p:nvSpPr>
          <p:cNvPr id="6" name="Footer Placeholder 5">
            <a:extLst>
              <a:ext uri="{FF2B5EF4-FFF2-40B4-BE49-F238E27FC236}">
                <a16:creationId xmlns:a16="http://schemas.microsoft.com/office/drawing/2014/main" id="{390411A5-532D-43A3-A322-EC041992EE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C5AA1C-FF1C-4D9C-AF24-E314845CC13D}"/>
              </a:ext>
            </a:extLst>
          </p:cNvPr>
          <p:cNvSpPr>
            <a:spLocks noGrp="1"/>
          </p:cNvSpPr>
          <p:nvPr>
            <p:ph type="sldNum" sz="quarter" idx="12"/>
          </p:nvPr>
        </p:nvSpPr>
        <p:spPr/>
        <p:txBody>
          <a:bodyPr/>
          <a:lstStyle/>
          <a:p>
            <a:fld id="{119BFCA8-C778-48F6-BE8C-1A5924755D37}" type="slidenum">
              <a:rPr lang="en-GB" smtClean="0"/>
              <a:t>‹#›</a:t>
            </a:fld>
            <a:endParaRPr lang="en-GB"/>
          </a:p>
        </p:txBody>
      </p:sp>
    </p:spTree>
    <p:extLst>
      <p:ext uri="{BB962C8B-B14F-4D97-AF65-F5344CB8AC3E}">
        <p14:creationId xmlns:p14="http://schemas.microsoft.com/office/powerpoint/2010/main" val="413728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9252-8A9D-4EAE-99A8-2108A0F26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4C9C6B-E89B-4E9E-AD05-6C069C017F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C0F129-3B50-424A-AA7E-DDB9929B4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DB1200-EA6B-47E9-89FF-B4AA7EE48B5B}"/>
              </a:ext>
            </a:extLst>
          </p:cNvPr>
          <p:cNvSpPr>
            <a:spLocks noGrp="1"/>
          </p:cNvSpPr>
          <p:nvPr>
            <p:ph type="dt" sz="half" idx="10"/>
          </p:nvPr>
        </p:nvSpPr>
        <p:spPr/>
        <p:txBody>
          <a:bodyPr/>
          <a:lstStyle/>
          <a:p>
            <a:fld id="{5F153DC9-D17F-4B9F-BD2C-4761B7AF4424}" type="datetimeFigureOut">
              <a:rPr lang="en-GB" smtClean="0"/>
              <a:t>16/09/2021</a:t>
            </a:fld>
            <a:endParaRPr lang="en-GB"/>
          </a:p>
        </p:txBody>
      </p:sp>
      <p:sp>
        <p:nvSpPr>
          <p:cNvPr id="6" name="Footer Placeholder 5">
            <a:extLst>
              <a:ext uri="{FF2B5EF4-FFF2-40B4-BE49-F238E27FC236}">
                <a16:creationId xmlns:a16="http://schemas.microsoft.com/office/drawing/2014/main" id="{3647B11A-9E73-4B90-B870-9B2338F5F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835AC6-3698-4B9E-A917-EE7BD42D33EE}"/>
              </a:ext>
            </a:extLst>
          </p:cNvPr>
          <p:cNvSpPr>
            <a:spLocks noGrp="1"/>
          </p:cNvSpPr>
          <p:nvPr>
            <p:ph type="sldNum" sz="quarter" idx="12"/>
          </p:nvPr>
        </p:nvSpPr>
        <p:spPr/>
        <p:txBody>
          <a:bodyPr/>
          <a:lstStyle/>
          <a:p>
            <a:fld id="{119BFCA8-C778-48F6-BE8C-1A5924755D37}" type="slidenum">
              <a:rPr lang="en-GB" smtClean="0"/>
              <a:t>‹#›</a:t>
            </a:fld>
            <a:endParaRPr lang="en-GB"/>
          </a:p>
        </p:txBody>
      </p:sp>
    </p:spTree>
    <p:extLst>
      <p:ext uri="{BB962C8B-B14F-4D97-AF65-F5344CB8AC3E}">
        <p14:creationId xmlns:p14="http://schemas.microsoft.com/office/powerpoint/2010/main" val="7331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6DD75-3662-46FD-BBD8-BCD2CC5CE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69A353-6F6D-4778-9022-AA187D2307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4A3112-2430-4408-A0F3-AE1EB14A5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53DC9-D17F-4B9F-BD2C-4761B7AF4424}" type="datetimeFigureOut">
              <a:rPr lang="en-GB" smtClean="0"/>
              <a:t>16/09/2021</a:t>
            </a:fld>
            <a:endParaRPr lang="en-GB"/>
          </a:p>
        </p:txBody>
      </p:sp>
      <p:sp>
        <p:nvSpPr>
          <p:cNvPr id="5" name="Footer Placeholder 4">
            <a:extLst>
              <a:ext uri="{FF2B5EF4-FFF2-40B4-BE49-F238E27FC236}">
                <a16:creationId xmlns:a16="http://schemas.microsoft.com/office/drawing/2014/main" id="{C6BD5051-006E-4421-90CD-839209C12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73D896-138C-4336-AADD-16AB88BB22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BFCA8-C778-48F6-BE8C-1A5924755D37}" type="slidenum">
              <a:rPr lang="en-GB" smtClean="0"/>
              <a:t>‹#›</a:t>
            </a:fld>
            <a:endParaRPr lang="en-GB"/>
          </a:p>
        </p:txBody>
      </p:sp>
    </p:spTree>
    <p:extLst>
      <p:ext uri="{BB962C8B-B14F-4D97-AF65-F5344CB8AC3E}">
        <p14:creationId xmlns:p14="http://schemas.microsoft.com/office/powerpoint/2010/main" val="2794345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f-sepac.org/wp-content/uploads/2015/01/Sensory-Motor-Preference-checklist.pdf"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understood.org/articles/en/interoception-and-sensory-processing-issues-what-you-need-to-know" TargetMode="External"/><Relationship Id="rId2" Type="http://schemas.openxmlformats.org/officeDocument/2006/relationships/hyperlink" Target="https://www.autism.org.uk/advice-and-guidance/topics/sensory-differences/sensory-differences/all-audiences" TargetMode="External"/><Relationship Id="rId1" Type="http://schemas.openxmlformats.org/officeDocument/2006/relationships/slideLayout" Target="../slideLayouts/slideLayout6.xml"/><Relationship Id="rId4" Type="http://schemas.openxmlformats.org/officeDocument/2006/relationships/hyperlink" Target="https://youtu.be/P4KgTsq9QbQ"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ensorydirect.com/?gclid=Cj0KCQjw--GFBhDeARIsACH_kdZkPj5Y3cWaF4oKdgx4ZVI8644Q_b_QIdIFJeD_cR8PEdBJWuINSDsaAm64EALw_wcB" TargetMode="External"/><Relationship Id="rId2" Type="http://schemas.openxmlformats.org/officeDocument/2006/relationships/hyperlink" Target="https://www.sensorytoywarehouse.com/" TargetMode="External"/><Relationship Id="rId1" Type="http://schemas.openxmlformats.org/officeDocument/2006/relationships/slideLayout" Target="../slideLayouts/slideLayout6.xml"/><Relationship Id="rId6" Type="http://schemas.openxmlformats.org/officeDocument/2006/relationships/hyperlink" Target="https://www.youtube.com/watch?v=QMpyDF0Pvf8" TargetMode="External"/><Relationship Id="rId5" Type="http://schemas.openxmlformats.org/officeDocument/2006/relationships/hyperlink" Target="https://thespiralfoundation.org/adults-and-adolescents-toolkit/" TargetMode="External"/><Relationship Id="rId4" Type="http://schemas.openxmlformats.org/officeDocument/2006/relationships/hyperlink" Target="https://www.sensorytoysuk.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K2P4Ed6G3gw"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cheshireautism.org.uk/news/attention-card/" TargetMode="External"/><Relationship Id="rId7" Type="http://schemas.openxmlformats.org/officeDocument/2006/relationships/image" Target="../media/image7.png"/><Relationship Id="rId2" Type="http://schemas.openxmlformats.org/officeDocument/2006/relationships/hyperlink" Target="https://www.autism.org.uk/advice-and-guidance/resources/downloads/i-am-autistic" TargetMode="Externa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s://www.autism.org.uk/advice-and-guidance/topics/physical-health/my-health-passport" TargetMode="External"/><Relationship Id="rId4" Type="http://schemas.openxmlformats.org/officeDocument/2006/relationships/hyperlink" Target="https://hiddendisabilitiesstore.com/shop.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F8446782-4A84-480F-B950-13180A8E3641}"/>
              </a:ext>
            </a:extLst>
          </p:cNvPr>
          <p:cNvSpPr>
            <a:spLocks noGrp="1"/>
          </p:cNvSpPr>
          <p:nvPr>
            <p:ph type="ctrTitle"/>
          </p:nvPr>
        </p:nvSpPr>
        <p:spPr>
          <a:xfrm>
            <a:off x="3215729" y="1764407"/>
            <a:ext cx="5760846" cy="2310312"/>
          </a:xfrm>
        </p:spPr>
        <p:txBody>
          <a:bodyPr>
            <a:normAutofit/>
          </a:bodyPr>
          <a:lstStyle/>
          <a:p>
            <a:r>
              <a:rPr lang="en-GB" sz="5200">
                <a:solidFill>
                  <a:schemeClr val="tx2"/>
                </a:solidFill>
              </a:rPr>
              <a:t>Understanding sensory processing and strategies</a:t>
            </a:r>
          </a:p>
        </p:txBody>
      </p:sp>
      <p:sp>
        <p:nvSpPr>
          <p:cNvPr id="3" name="Subtitle 2">
            <a:extLst>
              <a:ext uri="{FF2B5EF4-FFF2-40B4-BE49-F238E27FC236}">
                <a16:creationId xmlns:a16="http://schemas.microsoft.com/office/drawing/2014/main" id="{FDECBC01-5380-4A26-B184-60070520F002}"/>
              </a:ext>
            </a:extLst>
          </p:cNvPr>
          <p:cNvSpPr>
            <a:spLocks noGrp="1"/>
          </p:cNvSpPr>
          <p:nvPr>
            <p:ph type="subTitle" idx="1"/>
          </p:nvPr>
        </p:nvSpPr>
        <p:spPr>
          <a:xfrm>
            <a:off x="3215729" y="4165152"/>
            <a:ext cx="5760846" cy="682079"/>
          </a:xfrm>
        </p:spPr>
        <p:txBody>
          <a:bodyPr>
            <a:normAutofit/>
          </a:bodyPr>
          <a:lstStyle/>
          <a:p>
            <a:r>
              <a:rPr lang="en-GB" dirty="0">
                <a:solidFill>
                  <a:schemeClr val="tx2"/>
                </a:solidFill>
              </a:rPr>
              <a:t>Adult ASD Service</a:t>
            </a:r>
          </a:p>
        </p:txBody>
      </p:sp>
      <p:pic>
        <p:nvPicPr>
          <p:cNvPr id="7170" name="Picture 2" descr="Sensory 101 Training in Surprise &amp;amp; Peoria AZ">
            <a:extLst>
              <a:ext uri="{FF2B5EF4-FFF2-40B4-BE49-F238E27FC236}">
                <a16:creationId xmlns:a16="http://schemas.microsoft.com/office/drawing/2014/main" id="{1CBC555D-FEA7-4067-B94C-5FCC60B6F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814" y="4847231"/>
            <a:ext cx="2156065" cy="144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31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293467" y="360368"/>
            <a:ext cx="10640754" cy="775845"/>
          </a:xfrm>
        </p:spPr>
        <p:txBody>
          <a:bodyPr vert="horz" lIns="91440" tIns="45720" rIns="91440" bIns="45720" rtlCol="0" anchor="b">
            <a:normAutofit fontScale="90000"/>
          </a:bodyPr>
          <a:lstStyle/>
          <a:p>
            <a:pPr algn="ctr"/>
            <a:r>
              <a:rPr lang="en-US" sz="4000" kern="1200" dirty="0">
                <a:solidFill>
                  <a:schemeClr val="tx2"/>
                </a:solidFill>
                <a:latin typeface="+mj-lt"/>
                <a:ea typeface="+mj-ea"/>
                <a:cs typeface="+mj-cs"/>
              </a:rPr>
              <a:t>Understanding and learning how we </a:t>
            </a:r>
            <a:r>
              <a:rPr lang="en-US" sz="4000" dirty="0">
                <a:solidFill>
                  <a:schemeClr val="tx2"/>
                </a:solidFill>
              </a:rPr>
              <a:t>process sensory information as individuals</a:t>
            </a:r>
            <a:endParaRPr lang="en-US" sz="4000" kern="1200" dirty="0">
              <a:solidFill>
                <a:schemeClr val="tx2"/>
              </a:solidFill>
              <a:latin typeface="+mj-lt"/>
              <a:ea typeface="+mj-ea"/>
              <a:cs typeface="+mj-cs"/>
            </a:endParaRP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28DDC34-CBCF-4132-84B4-68122FC0BD77}"/>
              </a:ext>
            </a:extLst>
          </p:cNvPr>
          <p:cNvSpPr txBox="1"/>
          <p:nvPr/>
        </p:nvSpPr>
        <p:spPr>
          <a:xfrm>
            <a:off x="264892" y="1335132"/>
            <a:ext cx="10401300" cy="1015663"/>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r>
              <a:rPr lang="en-US" dirty="0"/>
              <a:t> </a:t>
            </a:r>
            <a:endParaRPr lang="en-GB" dirty="0"/>
          </a:p>
          <a:p>
            <a:endParaRPr lang="en-GB" dirty="0"/>
          </a:p>
        </p:txBody>
      </p:sp>
      <p:pic>
        <p:nvPicPr>
          <p:cNvPr id="19" name="Content Placeholder 3">
            <a:extLst>
              <a:ext uri="{FF2B5EF4-FFF2-40B4-BE49-F238E27FC236}">
                <a16:creationId xmlns:a16="http://schemas.microsoft.com/office/drawing/2014/main" id="{B5108C3E-44A8-446C-9DA0-E389BC32B3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645" y="2764779"/>
            <a:ext cx="3431741" cy="228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a:extLst>
              <a:ext uri="{FF2B5EF4-FFF2-40B4-BE49-F238E27FC236}">
                <a16:creationId xmlns:a16="http://schemas.microsoft.com/office/drawing/2014/main" id="{E2C4D3B0-42DF-410A-9F8C-0160027965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5036" y="2650115"/>
            <a:ext cx="2821621" cy="251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a:extLst>
              <a:ext uri="{FF2B5EF4-FFF2-40B4-BE49-F238E27FC236}">
                <a16:creationId xmlns:a16="http://schemas.microsoft.com/office/drawing/2014/main" id="{27EA2AF6-1FF4-4F14-9CA2-AA9CACC870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9117" y="2713507"/>
            <a:ext cx="3707173" cy="217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2C914DA-752E-4BA4-AFA1-68802A7DEFDC}"/>
              </a:ext>
            </a:extLst>
          </p:cNvPr>
          <p:cNvSpPr txBox="1"/>
          <p:nvPr/>
        </p:nvSpPr>
        <p:spPr>
          <a:xfrm>
            <a:off x="0" y="1588291"/>
            <a:ext cx="6908800" cy="646331"/>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Our bodies are like a car engine. Sometimes you may feel like your body is running in……</a:t>
            </a:r>
          </a:p>
        </p:txBody>
      </p:sp>
      <p:sp>
        <p:nvSpPr>
          <p:cNvPr id="8" name="TextBox 7">
            <a:extLst>
              <a:ext uri="{FF2B5EF4-FFF2-40B4-BE49-F238E27FC236}">
                <a16:creationId xmlns:a16="http://schemas.microsoft.com/office/drawing/2014/main" id="{9EAED128-E613-4D6D-8A98-C1F26E131DF5}"/>
              </a:ext>
            </a:extLst>
          </p:cNvPr>
          <p:cNvSpPr txBox="1"/>
          <p:nvPr/>
        </p:nvSpPr>
        <p:spPr>
          <a:xfrm>
            <a:off x="122645" y="5235444"/>
            <a:ext cx="3098341" cy="400110"/>
          </a:xfrm>
          <a:prstGeom prst="rect">
            <a:avLst/>
          </a:prstGeom>
          <a:noFill/>
        </p:spPr>
        <p:txBody>
          <a:bodyPr wrap="square" rtlCol="0">
            <a:spAutoFit/>
          </a:bodyPr>
          <a:lstStyle/>
          <a:p>
            <a:pPr algn="ctr"/>
            <a:r>
              <a:rPr lang="en-GB" sz="2000" dirty="0">
                <a:solidFill>
                  <a:schemeClr val="tx2"/>
                </a:solidFill>
                <a:latin typeface="Arial" panose="020B0604020202020204" pitchFamily="34" charset="0"/>
                <a:cs typeface="Arial" panose="020B0604020202020204" pitchFamily="34" charset="0"/>
              </a:rPr>
              <a:t>High speed</a:t>
            </a:r>
          </a:p>
        </p:txBody>
      </p:sp>
      <p:sp>
        <p:nvSpPr>
          <p:cNvPr id="9" name="TextBox 8">
            <a:extLst>
              <a:ext uri="{FF2B5EF4-FFF2-40B4-BE49-F238E27FC236}">
                <a16:creationId xmlns:a16="http://schemas.microsoft.com/office/drawing/2014/main" id="{AA464A99-1D50-4617-AEB8-AA3ABD6DFF5C}"/>
              </a:ext>
            </a:extLst>
          </p:cNvPr>
          <p:cNvSpPr txBox="1"/>
          <p:nvPr/>
        </p:nvSpPr>
        <p:spPr>
          <a:xfrm>
            <a:off x="5029046" y="5338202"/>
            <a:ext cx="2133600" cy="400110"/>
          </a:xfrm>
          <a:prstGeom prst="rect">
            <a:avLst/>
          </a:prstGeom>
          <a:noFill/>
        </p:spPr>
        <p:txBody>
          <a:bodyPr wrap="square" rtlCol="0">
            <a:spAutoFit/>
          </a:bodyPr>
          <a:lstStyle/>
          <a:p>
            <a:r>
              <a:rPr lang="en-GB" sz="2000" dirty="0">
                <a:solidFill>
                  <a:schemeClr val="tx2"/>
                </a:solidFill>
                <a:latin typeface="Arial" panose="020B0604020202020204" pitchFamily="34" charset="0"/>
                <a:cs typeface="Arial" panose="020B0604020202020204" pitchFamily="34" charset="0"/>
              </a:rPr>
              <a:t>Low</a:t>
            </a:r>
            <a:r>
              <a:rPr lang="en-GB" sz="2000" dirty="0">
                <a:latin typeface="Arial" panose="020B0604020202020204" pitchFamily="34" charset="0"/>
                <a:cs typeface="Arial" panose="020B0604020202020204" pitchFamily="34" charset="0"/>
              </a:rPr>
              <a:t> </a:t>
            </a:r>
            <a:r>
              <a:rPr lang="en-GB" sz="2000" dirty="0">
                <a:solidFill>
                  <a:schemeClr val="tx2"/>
                </a:solidFill>
                <a:latin typeface="Arial" panose="020B0604020202020204" pitchFamily="34" charset="0"/>
                <a:cs typeface="Arial" panose="020B0604020202020204" pitchFamily="34" charset="0"/>
              </a:rPr>
              <a:t>speed</a:t>
            </a:r>
          </a:p>
        </p:txBody>
      </p:sp>
      <p:sp>
        <p:nvSpPr>
          <p:cNvPr id="10" name="TextBox 9">
            <a:extLst>
              <a:ext uri="{FF2B5EF4-FFF2-40B4-BE49-F238E27FC236}">
                <a16:creationId xmlns:a16="http://schemas.microsoft.com/office/drawing/2014/main" id="{BF477266-92EC-4E2E-AB0A-DC86BDCB87CD}"/>
              </a:ext>
            </a:extLst>
          </p:cNvPr>
          <p:cNvSpPr txBox="1"/>
          <p:nvPr/>
        </p:nvSpPr>
        <p:spPr>
          <a:xfrm>
            <a:off x="9072880" y="5269709"/>
            <a:ext cx="2489200" cy="400110"/>
          </a:xfrm>
          <a:prstGeom prst="rect">
            <a:avLst/>
          </a:prstGeom>
          <a:noFill/>
        </p:spPr>
        <p:txBody>
          <a:bodyPr wrap="square" rtlCol="0">
            <a:spAutoFit/>
          </a:bodyPr>
          <a:lstStyle/>
          <a:p>
            <a:pPr algn="ctr"/>
            <a:r>
              <a:rPr lang="en-GB" sz="2000" dirty="0">
                <a:solidFill>
                  <a:schemeClr val="tx2"/>
                </a:solidFill>
                <a:latin typeface="Arial" panose="020B0604020202020204" pitchFamily="34" charset="0"/>
                <a:cs typeface="Arial" panose="020B0604020202020204" pitchFamily="34" charset="0"/>
              </a:rPr>
              <a:t>Just</a:t>
            </a:r>
            <a:r>
              <a:rPr lang="en-GB" sz="2000" dirty="0">
                <a:latin typeface="Arial" panose="020B0604020202020204" pitchFamily="34" charset="0"/>
                <a:cs typeface="Arial" panose="020B0604020202020204" pitchFamily="34" charset="0"/>
              </a:rPr>
              <a:t> </a:t>
            </a:r>
            <a:r>
              <a:rPr lang="en-GB" sz="2000" dirty="0">
                <a:solidFill>
                  <a:schemeClr val="tx2"/>
                </a:solidFill>
                <a:latin typeface="Arial" panose="020B0604020202020204" pitchFamily="34" charset="0"/>
                <a:cs typeface="Arial" panose="020B0604020202020204" pitchFamily="34" charset="0"/>
              </a:rPr>
              <a:t>right</a:t>
            </a:r>
          </a:p>
        </p:txBody>
      </p:sp>
    </p:spTree>
    <p:extLst>
      <p:ext uri="{BB962C8B-B14F-4D97-AF65-F5344CB8AC3E}">
        <p14:creationId xmlns:p14="http://schemas.microsoft.com/office/powerpoint/2010/main" val="137082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264892" y="372504"/>
            <a:ext cx="10640754" cy="775845"/>
          </a:xfrm>
        </p:spPr>
        <p:txBody>
          <a:bodyPr vert="horz" lIns="91440" tIns="45720" rIns="91440" bIns="45720" rtlCol="0" anchor="b">
            <a:normAutofit fontScale="90000"/>
          </a:bodyPr>
          <a:lstStyle/>
          <a:p>
            <a:pPr algn="ctr"/>
            <a:r>
              <a:rPr lang="en-US" sz="4000" kern="1200" dirty="0">
                <a:solidFill>
                  <a:schemeClr val="tx2"/>
                </a:solidFill>
                <a:latin typeface="+mj-lt"/>
                <a:ea typeface="+mj-ea"/>
                <a:cs typeface="+mj-cs"/>
              </a:rPr>
              <a:t>Understanding how we process sensory information can help us to identify helpful strategies</a:t>
            </a: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28DDC34-CBCF-4132-84B4-68122FC0BD77}"/>
              </a:ext>
            </a:extLst>
          </p:cNvPr>
          <p:cNvSpPr txBox="1"/>
          <p:nvPr/>
        </p:nvSpPr>
        <p:spPr>
          <a:xfrm>
            <a:off x="264892" y="1335132"/>
            <a:ext cx="10401300" cy="1015663"/>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r>
              <a:rPr lang="en-US" dirty="0"/>
              <a:t> </a:t>
            </a:r>
            <a:endParaRPr lang="en-GB" dirty="0"/>
          </a:p>
          <a:p>
            <a:endParaRPr lang="en-GB" dirty="0"/>
          </a:p>
        </p:txBody>
      </p:sp>
      <p:sp>
        <p:nvSpPr>
          <p:cNvPr id="28" name="TextBox 4">
            <a:extLst>
              <a:ext uri="{FF2B5EF4-FFF2-40B4-BE49-F238E27FC236}">
                <a16:creationId xmlns:a16="http://schemas.microsoft.com/office/drawing/2014/main" id="{19BDB0A6-BF96-4DCA-BE43-F35B0DEA6BFD}"/>
              </a:ext>
            </a:extLst>
          </p:cNvPr>
          <p:cNvSpPr txBox="1">
            <a:spLocks noChangeArrowheads="1"/>
          </p:cNvSpPr>
          <p:nvPr/>
        </p:nvSpPr>
        <p:spPr bwMode="auto">
          <a:xfrm>
            <a:off x="3027142" y="1600286"/>
            <a:ext cx="58324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dirty="0">
                <a:solidFill>
                  <a:schemeClr val="tx2"/>
                </a:solidFill>
                <a:latin typeface="Arial" panose="020B0604020202020204" pitchFamily="34" charset="0"/>
              </a:rPr>
              <a:t>When your engine is high speed you may find it difficult to pay attention, to sit still, quietly and get your work completed.</a:t>
            </a:r>
          </a:p>
        </p:txBody>
      </p:sp>
      <p:pic>
        <p:nvPicPr>
          <p:cNvPr id="29" name="Picture 2">
            <a:extLst>
              <a:ext uri="{FF2B5EF4-FFF2-40B4-BE49-F238E27FC236}">
                <a16:creationId xmlns:a16="http://schemas.microsoft.com/office/drawing/2014/main" id="{A6838ADC-3EEC-46D7-851B-38AA4B05E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5898" y="2608847"/>
            <a:ext cx="2160588"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5">
            <a:extLst>
              <a:ext uri="{FF2B5EF4-FFF2-40B4-BE49-F238E27FC236}">
                <a16:creationId xmlns:a16="http://schemas.microsoft.com/office/drawing/2014/main" id="{E7386D2D-C1BB-4E12-9F24-12FDD33F0980}"/>
              </a:ext>
            </a:extLst>
          </p:cNvPr>
          <p:cNvSpPr txBox="1">
            <a:spLocks noChangeArrowheads="1"/>
          </p:cNvSpPr>
          <p:nvPr/>
        </p:nvSpPr>
        <p:spPr bwMode="auto">
          <a:xfrm>
            <a:off x="3866158" y="3201859"/>
            <a:ext cx="5832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dirty="0">
                <a:solidFill>
                  <a:schemeClr val="tx2"/>
                </a:solidFill>
                <a:latin typeface="Arial" panose="020B0604020202020204" pitchFamily="34" charset="0"/>
              </a:rPr>
              <a:t>When your engine is low speed you also may find it difficult to concentrate, you may daydream easily.</a:t>
            </a:r>
          </a:p>
        </p:txBody>
      </p:sp>
      <p:pic>
        <p:nvPicPr>
          <p:cNvPr id="43" name="Picture 7">
            <a:extLst>
              <a:ext uri="{FF2B5EF4-FFF2-40B4-BE49-F238E27FC236}">
                <a16:creationId xmlns:a16="http://schemas.microsoft.com/office/drawing/2014/main" id="{72871CE4-D68A-4649-A938-3E412C04F0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467" y="4806879"/>
            <a:ext cx="31400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6">
            <a:extLst>
              <a:ext uri="{FF2B5EF4-FFF2-40B4-BE49-F238E27FC236}">
                <a16:creationId xmlns:a16="http://schemas.microsoft.com/office/drawing/2014/main" id="{DDC5E5ED-071F-4C47-8E68-81820CDBC31E}"/>
              </a:ext>
            </a:extLst>
          </p:cNvPr>
          <p:cNvSpPr txBox="1">
            <a:spLocks noChangeArrowheads="1"/>
          </p:cNvSpPr>
          <p:nvPr/>
        </p:nvSpPr>
        <p:spPr bwMode="auto">
          <a:xfrm>
            <a:off x="3466307" y="5180487"/>
            <a:ext cx="4751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dirty="0">
                <a:solidFill>
                  <a:schemeClr val="tx2"/>
                </a:solidFill>
                <a:latin typeface="Arial" panose="020B0604020202020204" pitchFamily="34" charset="0"/>
              </a:rPr>
              <a:t>When you are in the “just right” place, its usually easier to pay attention, to get your work done.</a:t>
            </a:r>
          </a:p>
        </p:txBody>
      </p:sp>
      <p:pic>
        <p:nvPicPr>
          <p:cNvPr id="45" name="Content Placeholder 3">
            <a:extLst>
              <a:ext uri="{FF2B5EF4-FFF2-40B4-BE49-F238E27FC236}">
                <a16:creationId xmlns:a16="http://schemas.microsoft.com/office/drawing/2014/main" id="{42AC633A-1AD0-4545-A3E7-BA5AAFA7A0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467" y="1600286"/>
            <a:ext cx="27051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a:extLst>
              <a:ext uri="{FF2B5EF4-FFF2-40B4-BE49-F238E27FC236}">
                <a16:creationId xmlns:a16="http://schemas.microsoft.com/office/drawing/2014/main" id="{F09F122D-0D7A-417C-84C2-A63397D58191}"/>
              </a:ext>
            </a:extLst>
          </p:cNvPr>
          <p:cNvSpPr txBox="1"/>
          <p:nvPr/>
        </p:nvSpPr>
        <p:spPr>
          <a:xfrm>
            <a:off x="8578341" y="4884306"/>
            <a:ext cx="3252708" cy="1631216"/>
          </a:xfrm>
          <a:prstGeom prst="rect">
            <a:avLst/>
          </a:prstGeom>
          <a:solidFill>
            <a:schemeClr val="accent2">
              <a:lumMod val="60000"/>
              <a:lumOff val="40000"/>
            </a:schemeClr>
          </a:solidFill>
        </p:spPr>
        <p:txBody>
          <a:bodyPr wrap="square">
            <a:spAutoFit/>
          </a:bodyPr>
          <a:lstStyle/>
          <a:p>
            <a:pPr eaLnBrk="1" hangingPunct="1">
              <a:defRPr/>
            </a:pPr>
            <a:r>
              <a:rPr lang="en-GB" sz="2000" b="1" dirty="0">
                <a:solidFill>
                  <a:schemeClr val="bg1"/>
                </a:solidFill>
                <a:cs typeface="Arial" charset="0"/>
              </a:rPr>
              <a:t>If you want to change your engine speed from high or low to get into the “just right” feeling- you may need to try different things……</a:t>
            </a:r>
          </a:p>
        </p:txBody>
      </p:sp>
    </p:spTree>
    <p:extLst>
      <p:ext uri="{BB962C8B-B14F-4D97-AF65-F5344CB8AC3E}">
        <p14:creationId xmlns:p14="http://schemas.microsoft.com/office/powerpoint/2010/main" val="415135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56" name="Freeform: Shape 55">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Freeform: Shape 58">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Shape 59">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61" name="Freeform: Shape 60">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8000" kern="1200" dirty="0">
                <a:solidFill>
                  <a:schemeClr val="tx2"/>
                </a:solidFill>
                <a:latin typeface="+mj-lt"/>
                <a:ea typeface="+mj-ea"/>
                <a:cs typeface="+mj-cs"/>
              </a:rPr>
              <a:t>Appendices</a:t>
            </a:r>
          </a:p>
        </p:txBody>
      </p:sp>
      <p:sp>
        <p:nvSpPr>
          <p:cNvPr id="5" name="TextBox 4">
            <a:extLst>
              <a:ext uri="{FF2B5EF4-FFF2-40B4-BE49-F238E27FC236}">
                <a16:creationId xmlns:a16="http://schemas.microsoft.com/office/drawing/2014/main" id="{E28DDC34-CBCF-4132-84B4-68122FC0BD77}"/>
              </a:ext>
            </a:extLst>
          </p:cNvPr>
          <p:cNvSpPr txBox="1"/>
          <p:nvPr/>
        </p:nvSpPr>
        <p:spPr>
          <a:xfrm>
            <a:off x="264892" y="1335132"/>
            <a:ext cx="10401300" cy="1169551"/>
          </a:xfrm>
          <a:prstGeom prst="rect">
            <a:avLst/>
          </a:prstGeom>
          <a:noFill/>
        </p:spPr>
        <p:txBody>
          <a:bodyPr wrap="square" rtlCol="0">
            <a:spAutoFit/>
          </a:bodyPr>
          <a:lstStyle/>
          <a:p>
            <a:pPr>
              <a:spcAft>
                <a:spcPts val="600"/>
              </a:spcAft>
            </a:pPr>
            <a:endParaRPr lang="en-GB" sz="2400">
              <a:latin typeface="Arial" panose="020B0604020202020204" pitchFamily="34" charset="0"/>
              <a:cs typeface="Arial" panose="020B0604020202020204" pitchFamily="34" charset="0"/>
            </a:endParaRPr>
          </a:p>
          <a:p>
            <a:pPr>
              <a:spcAft>
                <a:spcPts val="600"/>
              </a:spcAft>
            </a:pPr>
            <a:r>
              <a:rPr lang="en-US"/>
              <a:t> </a:t>
            </a:r>
            <a:endParaRPr lang="en-GB"/>
          </a:p>
          <a:p>
            <a:pPr>
              <a:spcAft>
                <a:spcPts val="600"/>
              </a:spcAft>
            </a:pPr>
            <a:endParaRPr lang="en-GB"/>
          </a:p>
        </p:txBody>
      </p:sp>
      <p:sp>
        <p:nvSpPr>
          <p:cNvPr id="46" name="TextBox 45">
            <a:extLst>
              <a:ext uri="{FF2B5EF4-FFF2-40B4-BE49-F238E27FC236}">
                <a16:creationId xmlns:a16="http://schemas.microsoft.com/office/drawing/2014/main" id="{F09F122D-0D7A-417C-84C2-A63397D58191}"/>
              </a:ext>
            </a:extLst>
          </p:cNvPr>
          <p:cNvSpPr txBox="1"/>
          <p:nvPr/>
        </p:nvSpPr>
        <p:spPr>
          <a:xfrm>
            <a:off x="8578341" y="4884306"/>
            <a:ext cx="3252708" cy="400110"/>
          </a:xfrm>
          <a:prstGeom prst="rect">
            <a:avLst/>
          </a:prstGeom>
          <a:noFill/>
        </p:spPr>
        <p:txBody>
          <a:bodyPr wrap="square">
            <a:spAutoFit/>
          </a:bodyPr>
          <a:lstStyle/>
          <a:p>
            <a:pPr eaLnBrk="1" hangingPunct="1">
              <a:defRPr/>
            </a:pPr>
            <a:endParaRPr lang="en-GB" sz="2000" b="1" dirty="0">
              <a:solidFill>
                <a:schemeClr val="bg1"/>
              </a:solidFill>
              <a:cs typeface="Arial" charset="0"/>
            </a:endParaRPr>
          </a:p>
        </p:txBody>
      </p:sp>
    </p:spTree>
    <p:extLst>
      <p:ext uri="{BB962C8B-B14F-4D97-AF65-F5344CB8AC3E}">
        <p14:creationId xmlns:p14="http://schemas.microsoft.com/office/powerpoint/2010/main" val="3190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293467" y="360368"/>
            <a:ext cx="10640754" cy="775845"/>
          </a:xfrm>
        </p:spPr>
        <p:txBody>
          <a:bodyPr vert="horz" lIns="91440" tIns="45720" rIns="91440" bIns="45720" rtlCol="0" anchor="b">
            <a:normAutofit/>
          </a:bodyPr>
          <a:lstStyle/>
          <a:p>
            <a:pPr algn="ctr"/>
            <a:r>
              <a:rPr lang="en-US" sz="4000" kern="1200" dirty="0">
                <a:solidFill>
                  <a:schemeClr val="tx2"/>
                </a:solidFill>
                <a:latin typeface="+mj-lt"/>
                <a:ea typeface="+mj-ea"/>
                <a:cs typeface="+mj-cs"/>
              </a:rPr>
              <a:t>Sight</a:t>
            </a: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28DDC34-CBCF-4132-84B4-68122FC0BD77}"/>
              </a:ext>
            </a:extLst>
          </p:cNvPr>
          <p:cNvSpPr txBox="1"/>
          <p:nvPr/>
        </p:nvSpPr>
        <p:spPr>
          <a:xfrm>
            <a:off x="264892" y="1335132"/>
            <a:ext cx="10401300" cy="1015663"/>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r>
              <a:rPr lang="en-US" dirty="0"/>
              <a:t> </a:t>
            </a:r>
            <a:endParaRPr lang="en-GB" dirty="0"/>
          </a:p>
          <a:p>
            <a:endParaRPr lang="en-GB" dirty="0"/>
          </a:p>
        </p:txBody>
      </p:sp>
      <p:sp>
        <p:nvSpPr>
          <p:cNvPr id="3" name="Rectangle 2">
            <a:extLst>
              <a:ext uri="{FF2B5EF4-FFF2-40B4-BE49-F238E27FC236}">
                <a16:creationId xmlns:a16="http://schemas.microsoft.com/office/drawing/2014/main" id="{9FCE4107-54BC-45F0-8D2D-C29B05EFCA1B}"/>
              </a:ext>
            </a:extLst>
          </p:cNvPr>
          <p:cNvSpPr/>
          <p:nvPr/>
        </p:nvSpPr>
        <p:spPr>
          <a:xfrm>
            <a:off x="514350" y="1142320"/>
            <a:ext cx="10427898" cy="4524315"/>
          </a:xfrm>
          <a:prstGeom prst="rect">
            <a:avLst/>
          </a:prstGeom>
        </p:spPr>
        <p:txBody>
          <a:bodyPr wrap="square">
            <a:spAutoFit/>
          </a:bodyPr>
          <a:lstStyle/>
          <a:p>
            <a:r>
              <a:rPr lang="en-GB" b="1" i="0" dirty="0">
                <a:solidFill>
                  <a:schemeClr val="tx2"/>
                </a:solidFill>
                <a:effectLst/>
                <a:latin typeface="Arial" panose="020B0604020202020204" pitchFamily="34" charset="0"/>
                <a:cs typeface="Arial" panose="020B0604020202020204" pitchFamily="34" charset="0"/>
              </a:rPr>
              <a:t>UNDER-SENSITIVE </a:t>
            </a:r>
            <a:endParaRPr lang="en-GB" b="0" i="0" dirty="0">
              <a:solidFill>
                <a:schemeClr val="tx2"/>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O</a:t>
            </a:r>
            <a:r>
              <a:rPr lang="en-GB" b="0" i="0" dirty="0">
                <a:solidFill>
                  <a:schemeClr val="tx2"/>
                </a:solidFill>
                <a:effectLst/>
                <a:latin typeface="Arial" panose="020B0604020202020204" pitchFamily="34" charset="0"/>
                <a:cs typeface="Arial" panose="020B0604020202020204" pitchFamily="34" charset="0"/>
              </a:rPr>
              <a:t>bjects appear quite dark, or lose some of their features</a:t>
            </a:r>
          </a:p>
          <a:p>
            <a:pPr>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C</a:t>
            </a:r>
            <a:r>
              <a:rPr lang="en-GB" b="0" i="0" dirty="0">
                <a:solidFill>
                  <a:schemeClr val="tx2"/>
                </a:solidFill>
                <a:effectLst/>
                <a:latin typeface="Arial" panose="020B0604020202020204" pitchFamily="34" charset="0"/>
                <a:cs typeface="Arial" panose="020B0604020202020204" pitchFamily="34" charset="0"/>
              </a:rPr>
              <a:t>entral vision is blurred but peripheral vision quite sharp</a:t>
            </a:r>
          </a:p>
          <a:p>
            <a:pPr>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A </a:t>
            </a:r>
            <a:r>
              <a:rPr lang="en-GB" b="0" i="0" dirty="0">
                <a:solidFill>
                  <a:schemeClr val="tx2"/>
                </a:solidFill>
                <a:effectLst/>
                <a:latin typeface="Arial" panose="020B0604020202020204" pitchFamily="34" charset="0"/>
                <a:cs typeface="Arial" panose="020B0604020202020204" pitchFamily="34" charset="0"/>
              </a:rPr>
              <a:t>central object is magnified but things on the periphery are blurred</a:t>
            </a:r>
          </a:p>
          <a:p>
            <a:pPr>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 P</a:t>
            </a:r>
            <a:r>
              <a:rPr lang="en-GB" b="0" i="0" dirty="0">
                <a:solidFill>
                  <a:schemeClr val="tx2"/>
                </a:solidFill>
                <a:effectLst/>
                <a:latin typeface="Arial" panose="020B0604020202020204" pitchFamily="34" charset="0"/>
                <a:cs typeface="Arial" panose="020B0604020202020204" pitchFamily="34" charset="0"/>
              </a:rPr>
              <a:t>oor depth perception, difficulties with throwing and catching, clumsiness. </a:t>
            </a:r>
          </a:p>
          <a:p>
            <a:endParaRPr lang="en-GB" b="0" i="0" dirty="0">
              <a:solidFill>
                <a:schemeClr val="tx2"/>
              </a:solidFill>
              <a:effectLst/>
              <a:latin typeface="Arial" panose="020B0604020202020204" pitchFamily="34" charset="0"/>
              <a:cs typeface="Arial" panose="020B0604020202020204" pitchFamily="34" charset="0"/>
            </a:endParaRPr>
          </a:p>
          <a:p>
            <a:r>
              <a:rPr lang="en-GB" b="1" i="0" dirty="0">
                <a:solidFill>
                  <a:schemeClr val="tx2"/>
                </a:solidFill>
                <a:effectLst/>
                <a:latin typeface="Arial" panose="020B0604020202020204" pitchFamily="34" charset="0"/>
                <a:cs typeface="Arial" panose="020B0604020202020204" pitchFamily="34" charset="0"/>
              </a:rPr>
              <a:t>OVER-SENSITIVE</a:t>
            </a:r>
            <a:r>
              <a:rPr lang="en-GB" b="0" i="0" dirty="0">
                <a:solidFill>
                  <a:schemeClr val="tx2"/>
                </a:solidFill>
                <a:effectLst/>
                <a:latin typeface="Arial" panose="020B0604020202020204" pitchFamily="34" charset="0"/>
                <a:cs typeface="Arial" panose="020B0604020202020204" pitchFamily="34" charset="0"/>
              </a:rPr>
              <a:t> </a:t>
            </a:r>
          </a:p>
          <a:p>
            <a:pPr>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D</a:t>
            </a:r>
            <a:r>
              <a:rPr lang="en-GB" b="0" i="0" dirty="0">
                <a:solidFill>
                  <a:schemeClr val="tx2"/>
                </a:solidFill>
                <a:effectLst/>
                <a:latin typeface="Arial" panose="020B0604020202020204" pitchFamily="34" charset="0"/>
                <a:cs typeface="Arial" panose="020B0604020202020204" pitchFamily="34" charset="0"/>
              </a:rPr>
              <a:t>istorted vision - objects and bright lights can appear to jump around</a:t>
            </a:r>
          </a:p>
          <a:p>
            <a:pPr>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I</a:t>
            </a:r>
            <a:r>
              <a:rPr lang="en-GB" b="0" i="0" dirty="0">
                <a:solidFill>
                  <a:schemeClr val="tx2"/>
                </a:solidFill>
                <a:effectLst/>
                <a:latin typeface="Arial" panose="020B0604020202020204" pitchFamily="34" charset="0"/>
                <a:cs typeface="Arial" panose="020B0604020202020204" pitchFamily="34" charset="0"/>
              </a:rPr>
              <a:t>mages may fragment</a:t>
            </a:r>
          </a:p>
          <a:p>
            <a:pPr>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E</a:t>
            </a:r>
            <a:r>
              <a:rPr lang="en-GB" b="0" i="0" dirty="0">
                <a:solidFill>
                  <a:schemeClr val="tx2"/>
                </a:solidFill>
                <a:effectLst/>
                <a:latin typeface="Arial" panose="020B0604020202020204" pitchFamily="34" charset="0"/>
                <a:cs typeface="Arial" panose="020B0604020202020204" pitchFamily="34" charset="0"/>
              </a:rPr>
              <a:t>asier and more pleasurable to focus on a detail rather than the whole object</a:t>
            </a:r>
          </a:p>
          <a:p>
            <a:pPr>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H</a:t>
            </a:r>
            <a:r>
              <a:rPr lang="en-GB" b="0" i="0" dirty="0">
                <a:solidFill>
                  <a:schemeClr val="tx2"/>
                </a:solidFill>
                <a:effectLst/>
                <a:latin typeface="Arial" panose="020B0604020202020204" pitchFamily="34" charset="0"/>
                <a:cs typeface="Arial" panose="020B0604020202020204" pitchFamily="34" charset="0"/>
              </a:rPr>
              <a:t>as difficulty getting to sleep as sensitive to the light. </a:t>
            </a:r>
          </a:p>
          <a:p>
            <a:pPr>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r>
              <a:rPr lang="en-GB" b="1" i="0" dirty="0">
                <a:solidFill>
                  <a:schemeClr val="tx2"/>
                </a:solidFill>
                <a:effectLst/>
                <a:latin typeface="Arial" panose="020B0604020202020204" pitchFamily="34" charset="0"/>
                <a:cs typeface="Arial" panose="020B0604020202020204" pitchFamily="34" charset="0"/>
              </a:rPr>
              <a:t>Strategies:</a:t>
            </a:r>
          </a:p>
          <a:p>
            <a:r>
              <a:rPr lang="en-GB" b="0" i="0" dirty="0">
                <a:solidFill>
                  <a:schemeClr val="tx2"/>
                </a:solidFill>
                <a:effectLst/>
                <a:latin typeface="Arial" panose="020B0604020202020204" pitchFamily="34" charset="0"/>
                <a:cs typeface="Arial" panose="020B0604020202020204" pitchFamily="34" charset="0"/>
              </a:rPr>
              <a:t>You could make changes to the environment, such reducing fluorescent lighting, providing sunglasses, using blackout curtains and/or creating a workstation in the classroom - a space or desk with high walls or divides on both sides to block out visual distractions. </a:t>
            </a:r>
          </a:p>
        </p:txBody>
      </p:sp>
    </p:spTree>
    <p:extLst>
      <p:ext uri="{BB962C8B-B14F-4D97-AF65-F5344CB8AC3E}">
        <p14:creationId xmlns:p14="http://schemas.microsoft.com/office/powerpoint/2010/main" val="375740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293467" y="360368"/>
            <a:ext cx="10640754" cy="775845"/>
          </a:xfrm>
        </p:spPr>
        <p:txBody>
          <a:bodyPr vert="horz" lIns="91440" tIns="45720" rIns="91440" bIns="45720" rtlCol="0" anchor="b">
            <a:normAutofit/>
          </a:bodyPr>
          <a:lstStyle/>
          <a:p>
            <a:pPr algn="ctr"/>
            <a:r>
              <a:rPr lang="en-US" sz="4000" kern="1200" dirty="0">
                <a:solidFill>
                  <a:schemeClr val="tx2"/>
                </a:solidFill>
                <a:latin typeface="+mj-lt"/>
                <a:ea typeface="+mj-ea"/>
                <a:cs typeface="+mj-cs"/>
              </a:rPr>
              <a:t>Sound</a:t>
            </a: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28DDC34-CBCF-4132-84B4-68122FC0BD77}"/>
              </a:ext>
            </a:extLst>
          </p:cNvPr>
          <p:cNvSpPr txBox="1"/>
          <p:nvPr/>
        </p:nvSpPr>
        <p:spPr>
          <a:xfrm>
            <a:off x="264892" y="1335132"/>
            <a:ext cx="10401300" cy="5632311"/>
          </a:xfrm>
          <a:prstGeom prst="rect">
            <a:avLst/>
          </a:prstGeom>
          <a:noFill/>
        </p:spPr>
        <p:txBody>
          <a:bodyPr wrap="square" rtlCol="0">
            <a:spAutoFit/>
          </a:bodyPr>
          <a:lstStyle/>
          <a:p>
            <a:r>
              <a:rPr lang="en-GB" b="1" dirty="0">
                <a:solidFill>
                  <a:schemeClr val="tx2"/>
                </a:solidFill>
                <a:latin typeface="Arial" panose="020B0604020202020204" pitchFamily="34" charset="0"/>
                <a:cs typeface="Arial" panose="020B0604020202020204" pitchFamily="34" charset="0"/>
              </a:rPr>
              <a:t>UNDER-SENSITIVE</a:t>
            </a:r>
            <a:r>
              <a:rPr lang="en-GB" dirty="0">
                <a:solidFill>
                  <a:schemeClr val="tx2"/>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may only hear sounds in one ear, the other ear having only partial hearing or none at all</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may not acknowledge particular sounds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might enjoy crowded, noisy places or bang doors and objects.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You could help by using visual supports to back up verbal information, and ensuring that other people are aware of the under-sensitivity so that they can communicate effectively. To meet the person’s individual sensory need, include experiences they enjoy in their daily timetable. </a:t>
            </a:r>
          </a:p>
          <a:p>
            <a:pPr marL="285750" indent="-285750">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OVER-SENSITIVE </a:t>
            </a:r>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noise can be magnified and sounds become distorted and muddled</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may be able to hear conversations in the distance</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inability to cut out sounds – notably background noise - leading to difficulties concentrating. </a:t>
            </a:r>
          </a:p>
          <a:p>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Strategies:</a:t>
            </a:r>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shutting doors and windows to reduce external sounds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preparing the person before going to noisy or crowded places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providing ear plugs and music to listen to</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creating a screened workstation in the classroom or office, positioning the person away from doors and windows. </a:t>
            </a:r>
          </a:p>
          <a:p>
            <a:endParaRPr lang="en-GB" dirty="0"/>
          </a:p>
        </p:txBody>
      </p:sp>
    </p:spTree>
    <p:extLst>
      <p:ext uri="{BB962C8B-B14F-4D97-AF65-F5344CB8AC3E}">
        <p14:creationId xmlns:p14="http://schemas.microsoft.com/office/powerpoint/2010/main" val="42195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293467" y="360368"/>
            <a:ext cx="10640754" cy="775845"/>
          </a:xfrm>
        </p:spPr>
        <p:txBody>
          <a:bodyPr vert="horz" lIns="91440" tIns="45720" rIns="91440" bIns="45720" rtlCol="0" anchor="b">
            <a:normAutofit/>
          </a:bodyPr>
          <a:lstStyle/>
          <a:p>
            <a:pPr algn="ctr"/>
            <a:r>
              <a:rPr lang="en-US" sz="4000" kern="1200" dirty="0">
                <a:solidFill>
                  <a:schemeClr val="tx2"/>
                </a:solidFill>
                <a:latin typeface="+mj-lt"/>
                <a:ea typeface="+mj-ea"/>
                <a:cs typeface="+mj-cs"/>
              </a:rPr>
              <a:t>Smell</a:t>
            </a: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28DDC34-CBCF-4132-84B4-68122FC0BD77}"/>
              </a:ext>
            </a:extLst>
          </p:cNvPr>
          <p:cNvSpPr txBox="1"/>
          <p:nvPr/>
        </p:nvSpPr>
        <p:spPr>
          <a:xfrm>
            <a:off x="264892" y="1335132"/>
            <a:ext cx="10401300" cy="4524315"/>
          </a:xfrm>
          <a:prstGeom prst="rect">
            <a:avLst/>
          </a:prstGeom>
          <a:noFill/>
        </p:spPr>
        <p:txBody>
          <a:bodyPr wrap="square" rtlCol="0">
            <a:spAutoFit/>
          </a:bodyPr>
          <a:lstStyle/>
          <a:p>
            <a:r>
              <a:rPr lang="en-GB" b="1" dirty="0">
                <a:solidFill>
                  <a:schemeClr val="tx2"/>
                </a:solidFill>
                <a:latin typeface="Arial" panose="020B0604020202020204" pitchFamily="34" charset="0"/>
                <a:cs typeface="Arial" panose="020B0604020202020204" pitchFamily="34" charset="0"/>
              </a:rPr>
              <a:t>UNDER-SENSITIVE</a:t>
            </a:r>
            <a:r>
              <a:rPr lang="en-GB" dirty="0">
                <a:solidFill>
                  <a:schemeClr val="tx2"/>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some people have no sense of smell and fail to notice extreme odours (this can include their own body odour, bad food smells or gas).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some people may lick things to get a better sense of what they are.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You could help by creating a routine around regular washing and using strong-smelling products to distract people from inappropriate strong-smelling stimuli. </a:t>
            </a:r>
          </a:p>
          <a:p>
            <a:pPr marL="285750" indent="-285750">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OVER-SENSITIVE</a:t>
            </a:r>
            <a:r>
              <a:rPr lang="en-GB" dirty="0">
                <a:solidFill>
                  <a:schemeClr val="tx2"/>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smells can be intense and overpowering. This can cause toileting problems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dislikes people with distinctive perfumes, shampoos, etc. </a:t>
            </a:r>
          </a:p>
          <a:p>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Strategies:</a:t>
            </a:r>
          </a:p>
          <a:p>
            <a:r>
              <a:rPr lang="en-GB" dirty="0">
                <a:solidFill>
                  <a:schemeClr val="tx2"/>
                </a:solidFill>
                <a:latin typeface="Arial" panose="020B0604020202020204" pitchFamily="34" charset="0"/>
                <a:cs typeface="Arial" panose="020B0604020202020204" pitchFamily="34" charset="0"/>
              </a:rPr>
              <a:t>Unscented detergents or shampoos, avoiding wearing perfume, and making the environment as fragrance-free as possible. Some people find certain smells calming so providing them with a sensory kit with their favourite scented candle, perfume or toiletries can be a helpful strategy in feeling calmer and reducing the speed of their ‘engine.’</a:t>
            </a:r>
          </a:p>
        </p:txBody>
      </p:sp>
    </p:spTree>
    <p:extLst>
      <p:ext uri="{BB962C8B-B14F-4D97-AF65-F5344CB8AC3E}">
        <p14:creationId xmlns:p14="http://schemas.microsoft.com/office/powerpoint/2010/main" val="120928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293467" y="360368"/>
            <a:ext cx="10640754" cy="775845"/>
          </a:xfrm>
        </p:spPr>
        <p:txBody>
          <a:bodyPr vert="horz" lIns="91440" tIns="45720" rIns="91440" bIns="45720" rtlCol="0" anchor="b">
            <a:normAutofit/>
          </a:bodyPr>
          <a:lstStyle/>
          <a:p>
            <a:pPr algn="ctr"/>
            <a:r>
              <a:rPr lang="en-US" sz="4000" dirty="0">
                <a:solidFill>
                  <a:schemeClr val="tx2"/>
                </a:solidFill>
              </a:rPr>
              <a:t>Taste</a:t>
            </a:r>
            <a:endParaRPr lang="en-US" sz="4000" kern="1200" dirty="0">
              <a:solidFill>
                <a:schemeClr val="tx2"/>
              </a:solidFill>
              <a:latin typeface="+mj-lt"/>
              <a:ea typeface="+mj-ea"/>
              <a:cs typeface="+mj-cs"/>
            </a:endParaRP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28DDC34-CBCF-4132-84B4-68122FC0BD77}"/>
              </a:ext>
            </a:extLst>
          </p:cNvPr>
          <p:cNvSpPr txBox="1"/>
          <p:nvPr/>
        </p:nvSpPr>
        <p:spPr>
          <a:xfrm>
            <a:off x="264892" y="1335132"/>
            <a:ext cx="10401300" cy="4801314"/>
          </a:xfrm>
          <a:prstGeom prst="rect">
            <a:avLst/>
          </a:prstGeom>
          <a:noFill/>
        </p:spPr>
        <p:txBody>
          <a:bodyPr wrap="square" rtlCol="0">
            <a:spAutoFit/>
          </a:bodyPr>
          <a:lstStyle/>
          <a:p>
            <a:r>
              <a:rPr lang="en-GB" b="1" dirty="0">
                <a:solidFill>
                  <a:schemeClr val="tx2"/>
                </a:solidFill>
                <a:latin typeface="Arial" panose="020B0604020202020204" pitchFamily="34" charset="0"/>
                <a:cs typeface="Arial" panose="020B0604020202020204" pitchFamily="34" charset="0"/>
              </a:rPr>
              <a:t>UNDER-SENSITIVE </a:t>
            </a:r>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likes very spicy foods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eats or mouths non-edible items such as stones, dirt, soil, grass, metal, faeces. This is known as pica. </a:t>
            </a:r>
          </a:p>
          <a:p>
            <a:pPr marL="285750" indent="-285750">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OVER-SENSITIVE</a:t>
            </a:r>
            <a:r>
              <a:rPr lang="en-GB" dirty="0">
                <a:solidFill>
                  <a:schemeClr val="tx2"/>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finds some flavours and foods too strong and overpowering because of very sensitive taste buds. Has a restricted diet</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certain textures cause discomfort - may only eat smooth foods like mashed potatoes or ice-cream. </a:t>
            </a:r>
          </a:p>
          <a:p>
            <a:pPr marL="285750" indent="-285750">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Strategies:</a:t>
            </a:r>
          </a:p>
          <a:p>
            <a:pPr marL="285750" indent="-285750">
              <a:buFont typeface="Arial" panose="020B0604020202020204" pitchFamily="34" charset="0"/>
              <a:buChar char="•"/>
            </a:pPr>
            <a:r>
              <a:rPr lang="en-GB" altLang="en-US" dirty="0">
                <a:solidFill>
                  <a:schemeClr val="tx2"/>
                </a:solidFill>
                <a:latin typeface="Arial" panose="020B0604020202020204" pitchFamily="34" charset="0"/>
                <a:cs typeface="Arial" panose="020B0604020202020204" pitchFamily="34" charset="0"/>
              </a:rPr>
              <a:t>Working with a persons preferences to ensure they get a varied diet. </a:t>
            </a:r>
          </a:p>
          <a:p>
            <a:pPr marL="285750" indent="-285750">
              <a:buFont typeface="Arial" panose="020B0604020202020204" pitchFamily="34" charset="0"/>
              <a:buChar char="•"/>
            </a:pPr>
            <a:r>
              <a:rPr lang="en-GB" altLang="en-US" dirty="0">
                <a:solidFill>
                  <a:schemeClr val="tx2"/>
                </a:solidFill>
                <a:latin typeface="Arial" panose="020B0604020202020204" pitchFamily="34" charset="0"/>
                <a:cs typeface="Arial" panose="020B0604020202020204" pitchFamily="34" charset="0"/>
              </a:rPr>
              <a:t>Some people eat really sour foods or  sweets to increase the rate of their ‘engine’.</a:t>
            </a:r>
          </a:p>
          <a:p>
            <a:pPr marL="285750" indent="-285750">
              <a:buFont typeface="Arial" panose="020B0604020202020204" pitchFamily="34" charset="0"/>
              <a:buChar char="•"/>
            </a:pPr>
            <a:r>
              <a:rPr lang="en-GB" altLang="en-US" dirty="0">
                <a:solidFill>
                  <a:schemeClr val="tx2"/>
                </a:solidFill>
                <a:latin typeface="Arial" panose="020B0604020202020204" pitchFamily="34" charset="0"/>
                <a:cs typeface="Arial" panose="020B0604020202020204" pitchFamily="34" charset="0"/>
              </a:rPr>
              <a:t>Some people may limit themselves to bland foods or crave very strong-tasting food. As long as someone has some dietary variety, this isn't necessarily a problem. </a:t>
            </a:r>
          </a:p>
          <a:p>
            <a:endParaRPr lang="en-GB" dirty="0"/>
          </a:p>
        </p:txBody>
      </p:sp>
    </p:spTree>
    <p:extLst>
      <p:ext uri="{BB962C8B-B14F-4D97-AF65-F5344CB8AC3E}">
        <p14:creationId xmlns:p14="http://schemas.microsoft.com/office/powerpoint/2010/main" val="3103767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293467" y="360368"/>
            <a:ext cx="10640754" cy="775845"/>
          </a:xfrm>
        </p:spPr>
        <p:txBody>
          <a:bodyPr vert="horz" lIns="91440" tIns="45720" rIns="91440" bIns="45720" rtlCol="0" anchor="b">
            <a:normAutofit/>
          </a:bodyPr>
          <a:lstStyle/>
          <a:p>
            <a:pPr algn="ctr"/>
            <a:r>
              <a:rPr lang="en-US" sz="4000" dirty="0">
                <a:solidFill>
                  <a:schemeClr val="tx2"/>
                </a:solidFill>
              </a:rPr>
              <a:t>Touch</a:t>
            </a:r>
            <a:endParaRPr lang="en-US" sz="4000" kern="1200" dirty="0">
              <a:solidFill>
                <a:schemeClr val="tx2"/>
              </a:solidFill>
              <a:latin typeface="+mj-lt"/>
              <a:ea typeface="+mj-ea"/>
              <a:cs typeface="+mj-cs"/>
            </a:endParaRP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28DDC34-CBCF-4132-84B4-68122FC0BD77}"/>
              </a:ext>
            </a:extLst>
          </p:cNvPr>
          <p:cNvSpPr txBox="1"/>
          <p:nvPr/>
        </p:nvSpPr>
        <p:spPr>
          <a:xfrm>
            <a:off x="264892" y="1335132"/>
            <a:ext cx="10401300" cy="6232475"/>
          </a:xfrm>
          <a:prstGeom prst="rect">
            <a:avLst/>
          </a:prstGeom>
          <a:noFill/>
        </p:spPr>
        <p:txBody>
          <a:bodyPr wrap="square" rtlCol="0">
            <a:spAutoFit/>
          </a:bodyPr>
          <a:lstStyle/>
          <a:p>
            <a:r>
              <a:rPr lang="en-GB" altLang="en-US" sz="1500" b="1" dirty="0">
                <a:solidFill>
                  <a:schemeClr val="tx2"/>
                </a:solidFill>
                <a:latin typeface="Arial" panose="020B0604020202020204" pitchFamily="34" charset="0"/>
                <a:cs typeface="Arial" panose="020B0604020202020204" pitchFamily="34" charset="0"/>
              </a:rPr>
              <a:t>UNDER SENSITIVE:</a:t>
            </a:r>
          </a:p>
          <a:p>
            <a:pPr marL="342900" indent="-342900">
              <a:buFont typeface="Arial" panose="020B0604020202020204" pitchFamily="34" charset="0"/>
              <a:buChar char="•"/>
            </a:pPr>
            <a:r>
              <a:rPr lang="en-GB" altLang="en-US" sz="1500" dirty="0">
                <a:solidFill>
                  <a:schemeClr val="tx2"/>
                </a:solidFill>
                <a:latin typeface="Arial" panose="020B0604020202020204" pitchFamily="34" charset="0"/>
                <a:cs typeface="Arial" panose="020B0604020202020204" pitchFamily="34" charset="0"/>
              </a:rPr>
              <a:t>Holds others tightly </a:t>
            </a:r>
          </a:p>
          <a:p>
            <a:pPr marL="342900" indent="-342900">
              <a:buFont typeface="Arial" panose="020B0604020202020204" pitchFamily="34" charset="0"/>
              <a:buChar char="•"/>
            </a:pPr>
            <a:r>
              <a:rPr lang="en-GB" altLang="en-US" sz="1500" dirty="0">
                <a:solidFill>
                  <a:schemeClr val="tx2"/>
                </a:solidFill>
                <a:latin typeface="Arial" panose="020B0604020202020204" pitchFamily="34" charset="0"/>
                <a:cs typeface="Arial" panose="020B0604020202020204" pitchFamily="34" charset="0"/>
              </a:rPr>
              <a:t>Has a high pain threshold.</a:t>
            </a:r>
          </a:p>
          <a:p>
            <a:pPr marL="342900" indent="-342900">
              <a:buFont typeface="Arial" panose="020B0604020202020204" pitchFamily="34" charset="0"/>
              <a:buChar char="•"/>
            </a:pPr>
            <a:r>
              <a:rPr lang="en-GB" altLang="en-US" sz="1500" dirty="0">
                <a:solidFill>
                  <a:schemeClr val="tx2"/>
                </a:solidFill>
                <a:latin typeface="Arial" panose="020B0604020202020204" pitchFamily="34" charset="0"/>
                <a:cs typeface="Arial" panose="020B0604020202020204" pitchFamily="34" charset="0"/>
              </a:rPr>
              <a:t>May be unable to feel food in the mouth – food could be left around face / messy eater.</a:t>
            </a:r>
          </a:p>
          <a:p>
            <a:pPr marL="342900" indent="-342900">
              <a:buFont typeface="Arial" panose="020B0604020202020204" pitchFamily="34" charset="0"/>
              <a:buChar char="•"/>
            </a:pPr>
            <a:r>
              <a:rPr lang="en-GB" altLang="en-US" sz="1500" dirty="0">
                <a:solidFill>
                  <a:schemeClr val="tx2"/>
                </a:solidFill>
                <a:latin typeface="Arial" panose="020B0604020202020204" pitchFamily="34" charset="0"/>
                <a:cs typeface="Arial" panose="020B0604020202020204" pitchFamily="34" charset="0"/>
              </a:rPr>
              <a:t>Likes to chew objects</a:t>
            </a:r>
          </a:p>
          <a:p>
            <a:pPr marL="342900" indent="-342900">
              <a:buFont typeface="Arial" panose="020B0604020202020204" pitchFamily="34" charset="0"/>
              <a:buChar char="•"/>
            </a:pPr>
            <a:endParaRPr lang="en-GB" altLang="en-US" sz="1500" dirty="0">
              <a:solidFill>
                <a:schemeClr val="tx2"/>
              </a:solidFill>
              <a:latin typeface="Arial" panose="020B0604020202020204" pitchFamily="34" charset="0"/>
              <a:cs typeface="Arial" panose="020B0604020202020204" pitchFamily="34" charset="0"/>
            </a:endParaRPr>
          </a:p>
          <a:p>
            <a:r>
              <a:rPr lang="en-GB" altLang="en-US" sz="1500" b="1" dirty="0">
                <a:solidFill>
                  <a:schemeClr val="tx2"/>
                </a:solidFill>
                <a:latin typeface="Arial" panose="020B0604020202020204" pitchFamily="34" charset="0"/>
                <a:cs typeface="Arial" panose="020B0604020202020204" pitchFamily="34" charset="0"/>
              </a:rPr>
              <a:t>OVER SENSITIVE:</a:t>
            </a:r>
          </a:p>
          <a:p>
            <a:pPr marL="342900" indent="-342900">
              <a:buFont typeface="Arial" panose="020B0604020202020204" pitchFamily="34" charset="0"/>
              <a:buChar char="•"/>
            </a:pPr>
            <a:r>
              <a:rPr lang="en-GB" altLang="en-US" sz="1500" dirty="0">
                <a:solidFill>
                  <a:schemeClr val="tx2"/>
                </a:solidFill>
                <a:latin typeface="Arial" panose="020B0604020202020204" pitchFamily="34" charset="0"/>
                <a:cs typeface="Arial" panose="020B0604020202020204" pitchFamily="34" charset="0"/>
              </a:rPr>
              <a:t>Touch can be painful and uncomfortable - people may not like to be touched and this can affect their relationships with others.</a:t>
            </a:r>
          </a:p>
          <a:p>
            <a:pPr marL="342900" indent="-342900">
              <a:buFont typeface="Arial" panose="020B0604020202020204" pitchFamily="34" charset="0"/>
              <a:buChar char="•"/>
            </a:pPr>
            <a:r>
              <a:rPr lang="en-GB" altLang="en-US" sz="1500" dirty="0">
                <a:solidFill>
                  <a:schemeClr val="tx2"/>
                </a:solidFill>
                <a:latin typeface="Arial" panose="020B0604020202020204" pitchFamily="34" charset="0"/>
                <a:cs typeface="Arial" panose="020B0604020202020204" pitchFamily="34" charset="0"/>
              </a:rPr>
              <a:t>Dislike having anything on hands or feet.</a:t>
            </a:r>
          </a:p>
          <a:p>
            <a:pPr marL="342900" indent="-342900">
              <a:buFont typeface="Arial" panose="020B0604020202020204" pitchFamily="34" charset="0"/>
              <a:buChar char="•"/>
            </a:pPr>
            <a:r>
              <a:rPr lang="en-GB" altLang="en-US" sz="1500" dirty="0">
                <a:solidFill>
                  <a:schemeClr val="tx2"/>
                </a:solidFill>
                <a:latin typeface="Arial" panose="020B0604020202020204" pitchFamily="34" charset="0"/>
                <a:cs typeface="Arial" panose="020B0604020202020204" pitchFamily="34" charset="0"/>
              </a:rPr>
              <a:t>May remove labels in clothing.</a:t>
            </a:r>
          </a:p>
          <a:p>
            <a:pPr marL="342900" indent="-342900">
              <a:buFont typeface="Arial" panose="020B0604020202020204" pitchFamily="34" charset="0"/>
              <a:buChar char="•"/>
            </a:pPr>
            <a:r>
              <a:rPr lang="en-GB" altLang="en-US" sz="1500" dirty="0">
                <a:solidFill>
                  <a:schemeClr val="tx2"/>
                </a:solidFill>
                <a:latin typeface="Arial" panose="020B0604020202020204" pitchFamily="34" charset="0"/>
                <a:cs typeface="Arial" panose="020B0604020202020204" pitchFamily="34" charset="0"/>
              </a:rPr>
              <a:t>May find some food or material textures uncomfortable.</a:t>
            </a:r>
          </a:p>
          <a:p>
            <a:pPr marL="342900" indent="-342900">
              <a:buFont typeface="Arial" panose="020B0604020202020204" pitchFamily="34" charset="0"/>
              <a:buChar char="•"/>
            </a:pPr>
            <a:r>
              <a:rPr lang="en-GB" altLang="en-US" sz="1500" dirty="0">
                <a:solidFill>
                  <a:schemeClr val="tx2"/>
                </a:solidFill>
                <a:latin typeface="Arial" panose="020B0604020202020204" pitchFamily="34" charset="0"/>
                <a:cs typeface="Arial" panose="020B0604020202020204" pitchFamily="34" charset="0"/>
              </a:rPr>
              <a:t>Particular about the way clothes or shoes feel.</a:t>
            </a:r>
          </a:p>
          <a:p>
            <a:pPr marL="342900" indent="-342900">
              <a:buFont typeface="Arial" panose="020B0604020202020204" pitchFamily="34" charset="0"/>
              <a:buChar char="•"/>
            </a:pPr>
            <a:endParaRPr lang="en-GB" altLang="en-US" sz="1500" b="1" dirty="0">
              <a:solidFill>
                <a:schemeClr val="tx2"/>
              </a:solidFill>
              <a:latin typeface="Arial" panose="020B0604020202020204" pitchFamily="34" charset="0"/>
              <a:cs typeface="Arial" panose="020B0604020202020204" pitchFamily="34" charset="0"/>
            </a:endParaRPr>
          </a:p>
          <a:p>
            <a:r>
              <a:rPr lang="en-GB" altLang="en-US" sz="1500" b="1" dirty="0">
                <a:solidFill>
                  <a:schemeClr val="tx2"/>
                </a:solidFill>
                <a:latin typeface="Arial" panose="020B0604020202020204" pitchFamily="34" charset="0"/>
                <a:cs typeface="Arial" panose="020B0604020202020204" pitchFamily="34" charset="0"/>
              </a:rPr>
              <a:t>Strategies:</a:t>
            </a:r>
          </a:p>
          <a:p>
            <a:pPr marL="285750" indent="-285750">
              <a:buFont typeface="Arial" panose="020B0604020202020204" pitchFamily="34" charset="0"/>
              <a:buChar char="•"/>
            </a:pPr>
            <a:r>
              <a:rPr lang="en-GB" altLang="en-US" sz="1500" dirty="0">
                <a:solidFill>
                  <a:schemeClr val="tx2"/>
                </a:solidFill>
                <a:latin typeface="Arial" panose="020B0604020202020204" pitchFamily="34" charset="0"/>
                <a:cs typeface="Arial" panose="020B0604020202020204" pitchFamily="34" charset="0"/>
              </a:rPr>
              <a:t>warning prior to being touched, and approach  from the front so its predictable.</a:t>
            </a:r>
          </a:p>
          <a:p>
            <a:pPr marL="285750" indent="-285750">
              <a:buFont typeface="Arial" panose="020B0604020202020204" pitchFamily="34" charset="0"/>
              <a:buChar char="•"/>
            </a:pPr>
            <a:r>
              <a:rPr lang="en-GB" altLang="en-US" sz="1500" dirty="0">
                <a:solidFill>
                  <a:schemeClr val="tx2"/>
                </a:solidFill>
                <a:latin typeface="Arial" panose="020B0604020202020204" pitchFamily="34" charset="0"/>
                <a:cs typeface="Arial" panose="020B0604020202020204" pitchFamily="34" charset="0"/>
              </a:rPr>
              <a:t>remembering that a hug may be painful rather than comforting. Agree a hug, at a calm time.</a:t>
            </a:r>
          </a:p>
          <a:p>
            <a:pPr marL="285750" indent="-285750">
              <a:buFont typeface="Arial" panose="020B0604020202020204" pitchFamily="34" charset="0"/>
              <a:buChar char="•"/>
            </a:pPr>
            <a:r>
              <a:rPr lang="en-GB" altLang="en-US" sz="1500" dirty="0">
                <a:solidFill>
                  <a:schemeClr val="tx2"/>
                </a:solidFill>
                <a:latin typeface="Arial" panose="020B0604020202020204" pitchFamily="34" charset="0"/>
                <a:cs typeface="Arial" panose="020B0604020202020204" pitchFamily="34" charset="0"/>
              </a:rPr>
              <a:t>Working with clothing / food preferences. </a:t>
            </a:r>
          </a:p>
          <a:p>
            <a:pPr marL="285750" indent="-285750">
              <a:buFont typeface="Arial" panose="020B0604020202020204" pitchFamily="34" charset="0"/>
              <a:buChar char="•"/>
            </a:pPr>
            <a:r>
              <a:rPr lang="en-GB" altLang="en-US" sz="1500" dirty="0">
                <a:solidFill>
                  <a:schemeClr val="tx2"/>
                </a:solidFill>
                <a:latin typeface="Arial" panose="020B0604020202020204" pitchFamily="34" charset="0"/>
                <a:cs typeface="Arial" panose="020B0604020202020204" pitchFamily="34" charset="0"/>
              </a:rPr>
              <a:t>gradually introducing different textures of touch, </a:t>
            </a:r>
            <a:r>
              <a:rPr lang="en-GB" altLang="en-US" sz="1500" dirty="0" err="1">
                <a:solidFill>
                  <a:schemeClr val="tx2"/>
                </a:solidFill>
                <a:latin typeface="Arial" panose="020B0604020202020204" pitchFamily="34" charset="0"/>
                <a:cs typeface="Arial" panose="020B0604020202020204" pitchFamily="34" charset="0"/>
              </a:rPr>
              <a:t>eg</a:t>
            </a:r>
            <a:r>
              <a:rPr lang="en-GB" altLang="en-US" sz="1500" dirty="0">
                <a:solidFill>
                  <a:schemeClr val="tx2"/>
                </a:solidFill>
                <a:latin typeface="Arial" panose="020B0604020202020204" pitchFamily="34" charset="0"/>
                <a:cs typeface="Arial" panose="020B0604020202020204" pitchFamily="34" charset="0"/>
              </a:rPr>
              <a:t> have a box of materials available that are tolerated – feathers, calming massage oils, warm stones etc.</a:t>
            </a:r>
          </a:p>
          <a:p>
            <a:pPr marL="285750" indent="-285750">
              <a:buFont typeface="Arial" panose="020B0604020202020204" pitchFamily="34" charset="0"/>
              <a:buChar char="•"/>
              <a:defRPr/>
            </a:pPr>
            <a:r>
              <a:rPr lang="en-GB" altLang="en-US" sz="1500" dirty="0">
                <a:solidFill>
                  <a:schemeClr val="tx2"/>
                </a:solidFill>
                <a:latin typeface="Arial" panose="020B0604020202020204" pitchFamily="34" charset="0"/>
                <a:cs typeface="Arial" panose="020B0604020202020204" pitchFamily="34" charset="0"/>
              </a:rPr>
              <a:t>Eat in front of a mirror or wash / check face after eating, or use a napkin.</a:t>
            </a:r>
          </a:p>
          <a:p>
            <a:pPr marL="285750" indent="-285750">
              <a:buFont typeface="Arial" panose="020B0604020202020204" pitchFamily="34" charset="0"/>
              <a:buChar char="•"/>
              <a:defRPr/>
            </a:pPr>
            <a:r>
              <a:rPr lang="en-GB" altLang="en-US" sz="1500" dirty="0">
                <a:solidFill>
                  <a:schemeClr val="tx2"/>
                </a:solidFill>
                <a:latin typeface="Arial" panose="020B0604020202020204" pitchFamily="34" charset="0"/>
                <a:cs typeface="Arial" panose="020B0604020202020204" pitchFamily="34" charset="0"/>
              </a:rPr>
              <a:t>Be aware of how tightly you hold people.</a:t>
            </a:r>
          </a:p>
          <a:p>
            <a:pPr marL="285750" indent="-285750">
              <a:buFont typeface="Arial" panose="020B0604020202020204" pitchFamily="34" charset="0"/>
              <a:buChar char="•"/>
              <a:defRPr/>
            </a:pPr>
            <a:r>
              <a:rPr lang="en-GB" altLang="en-US" sz="1500" dirty="0">
                <a:solidFill>
                  <a:schemeClr val="tx2"/>
                </a:solidFill>
                <a:latin typeface="Arial" panose="020B0604020202020204" pitchFamily="34" charset="0"/>
                <a:cs typeface="Arial" panose="020B0604020202020204" pitchFamily="34" charset="0"/>
              </a:rPr>
              <a:t> for chewing,  - chewing gum,  or crunchy foods (raw granola, raw carrots etc). </a:t>
            </a:r>
          </a:p>
          <a:p>
            <a:pPr marL="285750" indent="-285750">
              <a:buFont typeface="Arial" panose="020B0604020202020204" pitchFamily="34" charset="0"/>
              <a:buChar char="•"/>
            </a:pPr>
            <a:endParaRPr lang="en-GB" altLang="en-US" sz="1400" dirty="0"/>
          </a:p>
          <a:p>
            <a:endParaRPr lang="en-GB" altLang="en-US" sz="2000" dirty="0">
              <a:solidFill>
                <a:schemeClr val="tx2"/>
              </a:solidFill>
              <a:latin typeface="Arial" panose="020B0604020202020204" pitchFamily="34" charset="0"/>
              <a:cs typeface="Arial" panose="020B0604020202020204" pitchFamily="34" charset="0"/>
            </a:endParaRPr>
          </a:p>
          <a:p>
            <a:endParaRPr lang="en-GB" altLang="en-US" sz="2000" b="1" dirty="0">
              <a:solidFill>
                <a:schemeClr val="tx2"/>
              </a:solidFill>
            </a:endParaRPr>
          </a:p>
        </p:txBody>
      </p:sp>
    </p:spTree>
    <p:extLst>
      <p:ext uri="{BB962C8B-B14F-4D97-AF65-F5344CB8AC3E}">
        <p14:creationId xmlns:p14="http://schemas.microsoft.com/office/powerpoint/2010/main" val="185248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293467" y="360368"/>
            <a:ext cx="10640754" cy="775845"/>
          </a:xfrm>
        </p:spPr>
        <p:txBody>
          <a:bodyPr vert="horz" lIns="91440" tIns="45720" rIns="91440" bIns="45720" rtlCol="0" anchor="b">
            <a:normAutofit/>
          </a:bodyPr>
          <a:lstStyle/>
          <a:p>
            <a:pPr algn="ctr"/>
            <a:r>
              <a:rPr lang="en-US" sz="4000" dirty="0">
                <a:solidFill>
                  <a:schemeClr val="tx2"/>
                </a:solidFill>
              </a:rPr>
              <a:t>Vestibular (Balance)</a:t>
            </a:r>
            <a:endParaRPr lang="en-US" sz="4000" kern="1200" dirty="0">
              <a:solidFill>
                <a:schemeClr val="tx2"/>
              </a:solidFill>
              <a:latin typeface="+mj-lt"/>
              <a:ea typeface="+mj-ea"/>
              <a:cs typeface="+mj-cs"/>
            </a:endParaRP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28DDC34-CBCF-4132-84B4-68122FC0BD77}"/>
              </a:ext>
            </a:extLst>
          </p:cNvPr>
          <p:cNvSpPr txBox="1"/>
          <p:nvPr/>
        </p:nvSpPr>
        <p:spPr>
          <a:xfrm>
            <a:off x="264892" y="1335132"/>
            <a:ext cx="10401300" cy="5078313"/>
          </a:xfrm>
          <a:prstGeom prst="rect">
            <a:avLst/>
          </a:prstGeom>
          <a:noFill/>
        </p:spPr>
        <p:txBody>
          <a:bodyPr wrap="square" rtlCol="0">
            <a:spAutoFit/>
          </a:bodyPr>
          <a:lstStyle/>
          <a:p>
            <a:r>
              <a:rPr lang="en-GB" b="1" dirty="0">
                <a:solidFill>
                  <a:schemeClr val="tx2"/>
                </a:solidFill>
                <a:latin typeface="Arial" panose="020B0604020202020204" pitchFamily="34" charset="0"/>
                <a:cs typeface="Arial" panose="020B0604020202020204" pitchFamily="34" charset="0"/>
              </a:rPr>
              <a:t>UNDER-SENSITIVE</a:t>
            </a:r>
            <a:r>
              <a:rPr lang="en-GB" dirty="0">
                <a:solidFill>
                  <a:schemeClr val="tx2"/>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a need to rock, swing or spin to get some sensory input.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You could encourage activities that help to develop the vestibular system. This could include using rocking horses, swings, roundabouts, seesaws, catching a ball or practising walking smoothly up steps or curbs.</a:t>
            </a:r>
          </a:p>
          <a:p>
            <a:r>
              <a:rPr lang="en-GB" dirty="0">
                <a:solidFill>
                  <a:schemeClr val="tx2"/>
                </a:solidFill>
                <a:latin typeface="Arial" panose="020B0604020202020204" pitchFamily="34" charset="0"/>
                <a:cs typeface="Arial" panose="020B0604020202020204" pitchFamily="34" charset="0"/>
              </a:rPr>
              <a:t> </a:t>
            </a:r>
          </a:p>
          <a:p>
            <a:r>
              <a:rPr lang="en-GB" b="1" dirty="0">
                <a:solidFill>
                  <a:schemeClr val="tx2"/>
                </a:solidFill>
                <a:latin typeface="Arial" panose="020B0604020202020204" pitchFamily="34" charset="0"/>
                <a:cs typeface="Arial" panose="020B0604020202020204" pitchFamily="34" charset="0"/>
              </a:rPr>
              <a:t>OVER-SENSITIVE</a:t>
            </a:r>
            <a:r>
              <a:rPr lang="en-GB" dirty="0">
                <a:solidFill>
                  <a:schemeClr val="tx2"/>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difficulties with activities like sport, where we need to control our movements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difficulties stopping quickly or during an activity</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car sickness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difficulties with activities where the head is not upright or feet are off the ground. </a:t>
            </a:r>
          </a:p>
          <a:p>
            <a:endParaRPr lang="en-GB" b="1"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Strategies: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breaking down activities into small, more easily manageable steps and using visual cues such as a finish line.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Using technology as an alternative (Nintendo Wii)</a:t>
            </a:r>
          </a:p>
          <a:p>
            <a:pPr marL="285750" indent="-285750">
              <a:buFont typeface="Arial" panose="020B0604020202020204" pitchFamily="34" charset="0"/>
              <a:buChar char="•"/>
            </a:pPr>
            <a:r>
              <a:rPr lang="en-GB" altLang="en-US" dirty="0">
                <a:solidFill>
                  <a:schemeClr val="tx2"/>
                </a:solidFill>
                <a:latin typeface="Arial" panose="020B0604020202020204" pitchFamily="34" charset="0"/>
                <a:cs typeface="Arial" panose="020B0604020202020204" pitchFamily="34" charset="0"/>
              </a:rPr>
              <a:t>Do movement activities, such as swinging, ball games, running, trampolining, swimming etc, at appropriate times of the day.</a:t>
            </a:r>
            <a:endParaRPr lang="en-GB"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1551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293467" y="360368"/>
            <a:ext cx="10640754" cy="775845"/>
          </a:xfrm>
        </p:spPr>
        <p:txBody>
          <a:bodyPr vert="horz" lIns="91440" tIns="45720" rIns="91440" bIns="45720" rtlCol="0" anchor="b">
            <a:normAutofit/>
          </a:bodyPr>
          <a:lstStyle/>
          <a:p>
            <a:pPr algn="ctr"/>
            <a:r>
              <a:rPr lang="en-US" sz="4000" kern="1200" dirty="0">
                <a:solidFill>
                  <a:schemeClr val="tx2"/>
                </a:solidFill>
                <a:latin typeface="+mj-lt"/>
                <a:ea typeface="+mj-ea"/>
                <a:cs typeface="+mj-cs"/>
              </a:rPr>
              <a:t>Proprioception (Movem</a:t>
            </a:r>
            <a:r>
              <a:rPr lang="en-US" sz="4000" dirty="0">
                <a:solidFill>
                  <a:schemeClr val="tx2"/>
                </a:solidFill>
              </a:rPr>
              <a:t>ent and body in space)</a:t>
            </a:r>
            <a:endParaRPr lang="en-US" sz="4000" kern="1200" dirty="0">
              <a:solidFill>
                <a:schemeClr val="tx2"/>
              </a:solidFill>
              <a:latin typeface="+mj-lt"/>
              <a:ea typeface="+mj-ea"/>
              <a:cs typeface="+mj-cs"/>
            </a:endParaRP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28DDC34-CBCF-4132-84B4-68122FC0BD77}"/>
              </a:ext>
            </a:extLst>
          </p:cNvPr>
          <p:cNvSpPr txBox="1"/>
          <p:nvPr/>
        </p:nvSpPr>
        <p:spPr>
          <a:xfrm>
            <a:off x="264892" y="1335132"/>
            <a:ext cx="10401300" cy="1015663"/>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r>
              <a:rPr lang="en-US" dirty="0"/>
              <a:t> </a:t>
            </a:r>
            <a:endParaRPr lang="en-GB" dirty="0"/>
          </a:p>
          <a:p>
            <a:endParaRPr lang="en-GB" dirty="0"/>
          </a:p>
        </p:txBody>
      </p:sp>
      <p:sp>
        <p:nvSpPr>
          <p:cNvPr id="3" name="Rectangle 2">
            <a:extLst>
              <a:ext uri="{FF2B5EF4-FFF2-40B4-BE49-F238E27FC236}">
                <a16:creationId xmlns:a16="http://schemas.microsoft.com/office/drawing/2014/main" id="{7FC0C7FE-4B86-45FD-90A0-E614EABDBF40}"/>
              </a:ext>
            </a:extLst>
          </p:cNvPr>
          <p:cNvSpPr/>
          <p:nvPr/>
        </p:nvSpPr>
        <p:spPr>
          <a:xfrm>
            <a:off x="169927" y="1091225"/>
            <a:ext cx="9382125" cy="6463308"/>
          </a:xfrm>
          <a:prstGeom prst="rect">
            <a:avLst/>
          </a:prstGeom>
        </p:spPr>
        <p:txBody>
          <a:bodyPr wrap="square">
            <a:spAutoFit/>
          </a:bodyPr>
          <a:lstStyle/>
          <a:p>
            <a:endParaRPr lang="en-GB" b="0" i="0" dirty="0">
              <a:solidFill>
                <a:schemeClr val="tx2"/>
              </a:solidFill>
              <a:effectLst/>
              <a:latin typeface="hero-new"/>
            </a:endParaRPr>
          </a:p>
          <a:p>
            <a:r>
              <a:rPr lang="en-GB" b="1" i="0" dirty="0">
                <a:solidFill>
                  <a:schemeClr val="tx2"/>
                </a:solidFill>
                <a:effectLst/>
                <a:latin typeface="Arial" panose="020B0604020202020204" pitchFamily="34" charset="0"/>
                <a:cs typeface="Arial" panose="020B0604020202020204" pitchFamily="34" charset="0"/>
              </a:rPr>
              <a:t>UNDER-SENSITIVE </a:t>
            </a:r>
            <a:endParaRPr lang="en-GB" b="0" i="0" dirty="0">
              <a:solidFill>
                <a:schemeClr val="tx2"/>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GB" b="0" i="0" dirty="0">
                <a:solidFill>
                  <a:schemeClr val="tx2"/>
                </a:solidFill>
                <a:effectLst/>
                <a:latin typeface="Arial" panose="020B0604020202020204" pitchFamily="34" charset="0"/>
                <a:cs typeface="Arial" panose="020B0604020202020204" pitchFamily="34" charset="0"/>
              </a:rPr>
              <a:t>stands too close to others, because they cannot measure their proximity to other people and judge personal space</a:t>
            </a:r>
          </a:p>
          <a:p>
            <a:pPr>
              <a:buFont typeface="Arial" panose="020B0604020202020204" pitchFamily="34" charset="0"/>
              <a:buChar char="•"/>
            </a:pPr>
            <a:r>
              <a:rPr lang="en-GB" b="0" i="0" dirty="0">
                <a:solidFill>
                  <a:schemeClr val="tx2"/>
                </a:solidFill>
                <a:effectLst/>
                <a:latin typeface="Arial" panose="020B0604020202020204" pitchFamily="34" charset="0"/>
                <a:cs typeface="Arial" panose="020B0604020202020204" pitchFamily="34" charset="0"/>
              </a:rPr>
              <a:t>finds it hard to navigate rooms and avoid obstructions</a:t>
            </a:r>
          </a:p>
          <a:p>
            <a:pPr>
              <a:buFont typeface="Arial" panose="020B0604020202020204" pitchFamily="34" charset="0"/>
              <a:buChar char="•"/>
            </a:pPr>
            <a:r>
              <a:rPr lang="en-GB" b="0" i="0" dirty="0">
                <a:solidFill>
                  <a:schemeClr val="tx2"/>
                </a:solidFill>
                <a:effectLst/>
                <a:latin typeface="Arial" panose="020B0604020202020204" pitchFamily="34" charset="0"/>
                <a:cs typeface="Arial" panose="020B0604020202020204" pitchFamily="34" charset="0"/>
              </a:rPr>
              <a:t>may bump into people. </a:t>
            </a:r>
          </a:p>
          <a:p>
            <a:r>
              <a:rPr lang="en-GB" b="1" dirty="0">
                <a:solidFill>
                  <a:schemeClr val="tx2"/>
                </a:solidFill>
                <a:latin typeface="Arial" panose="020B0604020202020204" pitchFamily="34" charset="0"/>
                <a:cs typeface="Arial" panose="020B0604020202020204" pitchFamily="34" charset="0"/>
              </a:rPr>
              <a:t>Strategies</a:t>
            </a:r>
            <a:r>
              <a:rPr lang="en-GB" b="1" i="0" dirty="0">
                <a:solidFill>
                  <a:schemeClr val="tx2"/>
                </a:solidFill>
                <a:effectLst/>
                <a:latin typeface="Arial" panose="020B0604020202020204" pitchFamily="34" charset="0"/>
                <a:cs typeface="Arial" panose="020B0604020202020204" pitchFamily="34" charset="0"/>
              </a:rPr>
              <a:t>: </a:t>
            </a:r>
            <a:endParaRPr lang="en-GB" b="0" i="0" dirty="0">
              <a:solidFill>
                <a:schemeClr val="tx2"/>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GB" b="0" i="0" dirty="0">
                <a:solidFill>
                  <a:schemeClr val="tx2"/>
                </a:solidFill>
                <a:effectLst/>
                <a:latin typeface="Arial" panose="020B0604020202020204" pitchFamily="34" charset="0"/>
                <a:cs typeface="Arial" panose="020B0604020202020204" pitchFamily="34" charset="0"/>
              </a:rPr>
              <a:t>positioning furniture around the edge of a room to make navigation easier</a:t>
            </a:r>
          </a:p>
          <a:p>
            <a:pPr>
              <a:buFont typeface="Arial" panose="020B0604020202020204" pitchFamily="34" charset="0"/>
              <a:buChar char="•"/>
            </a:pPr>
            <a:r>
              <a:rPr lang="en-GB" b="0" i="0" dirty="0">
                <a:solidFill>
                  <a:schemeClr val="tx2"/>
                </a:solidFill>
                <a:effectLst/>
                <a:latin typeface="Arial" panose="020B0604020202020204" pitchFamily="34" charset="0"/>
                <a:cs typeface="Arial" panose="020B0604020202020204" pitchFamily="34" charset="0"/>
              </a:rPr>
              <a:t>using weighted blankets to provide deep pressure</a:t>
            </a:r>
          </a:p>
          <a:p>
            <a:pPr>
              <a:buFont typeface="Arial" panose="020B0604020202020204" pitchFamily="34" charset="0"/>
              <a:buChar char="•"/>
            </a:pPr>
            <a:r>
              <a:rPr lang="en-GB" b="0" i="0" dirty="0">
                <a:solidFill>
                  <a:schemeClr val="tx2"/>
                </a:solidFill>
                <a:effectLst/>
                <a:latin typeface="Arial" panose="020B0604020202020204" pitchFamily="34" charset="0"/>
                <a:cs typeface="Arial" panose="020B0604020202020204" pitchFamily="34" charset="0"/>
              </a:rPr>
              <a:t>putting coloured tape on the floor to indicate boundaries</a:t>
            </a:r>
          </a:p>
          <a:p>
            <a:pPr>
              <a:buFont typeface="Arial" panose="020B0604020202020204" pitchFamily="34" charset="0"/>
              <a:buChar char="•"/>
            </a:pPr>
            <a:r>
              <a:rPr lang="en-GB" b="0" i="0" dirty="0">
                <a:solidFill>
                  <a:schemeClr val="tx2"/>
                </a:solidFill>
                <a:effectLst/>
                <a:latin typeface="Arial" panose="020B0604020202020204" pitchFamily="34" charset="0"/>
                <a:cs typeface="Arial" panose="020B0604020202020204" pitchFamily="34" charset="0"/>
              </a:rPr>
              <a:t>using the 'arm's-length rule' to judge personal space - this means standing an arm's length away from other people.</a:t>
            </a:r>
          </a:p>
          <a:p>
            <a:r>
              <a:rPr lang="en-GB" b="0" i="0" dirty="0">
                <a:solidFill>
                  <a:schemeClr val="tx2"/>
                </a:solidFill>
                <a:effectLst/>
                <a:latin typeface="Arial" panose="020B0604020202020204" pitchFamily="34" charset="0"/>
                <a:cs typeface="Arial" panose="020B0604020202020204" pitchFamily="34" charset="0"/>
              </a:rPr>
              <a:t> </a:t>
            </a:r>
          </a:p>
          <a:p>
            <a:r>
              <a:rPr lang="en-GB" b="1" i="0" dirty="0">
                <a:solidFill>
                  <a:schemeClr val="tx2"/>
                </a:solidFill>
                <a:effectLst/>
                <a:latin typeface="Arial" panose="020B0604020202020204" pitchFamily="34" charset="0"/>
                <a:cs typeface="Arial" panose="020B0604020202020204" pitchFamily="34" charset="0"/>
              </a:rPr>
              <a:t>OVER-SENSITIVE</a:t>
            </a:r>
            <a:r>
              <a:rPr lang="en-GB" b="0" i="0" dirty="0">
                <a:solidFill>
                  <a:schemeClr val="tx2"/>
                </a:solidFill>
                <a:effectLst/>
                <a:latin typeface="Arial" panose="020B0604020202020204" pitchFamily="34" charset="0"/>
                <a:cs typeface="Arial" panose="020B0604020202020204" pitchFamily="34" charset="0"/>
              </a:rPr>
              <a:t> </a:t>
            </a:r>
          </a:p>
          <a:p>
            <a:pPr>
              <a:buFont typeface="Arial" panose="020B0604020202020204" pitchFamily="34" charset="0"/>
              <a:buChar char="•"/>
            </a:pPr>
            <a:r>
              <a:rPr lang="en-GB" b="0" i="0" dirty="0">
                <a:solidFill>
                  <a:schemeClr val="tx2"/>
                </a:solidFill>
                <a:effectLst/>
                <a:latin typeface="Arial" panose="020B0604020202020204" pitchFamily="34" charset="0"/>
                <a:cs typeface="Arial" panose="020B0604020202020204" pitchFamily="34" charset="0"/>
              </a:rPr>
              <a:t>difficulties with fine motor skills, </a:t>
            </a:r>
            <a:r>
              <a:rPr lang="en-GB" b="0" i="0" dirty="0" err="1">
                <a:solidFill>
                  <a:schemeClr val="tx2"/>
                </a:solidFill>
                <a:effectLst/>
                <a:latin typeface="Arial" panose="020B0604020202020204" pitchFamily="34" charset="0"/>
                <a:cs typeface="Arial" panose="020B0604020202020204" pitchFamily="34" charset="0"/>
              </a:rPr>
              <a:t>eg</a:t>
            </a:r>
            <a:r>
              <a:rPr lang="en-GB" b="0" i="0" dirty="0">
                <a:solidFill>
                  <a:schemeClr val="tx2"/>
                </a:solidFill>
                <a:effectLst/>
                <a:latin typeface="Arial" panose="020B0604020202020204" pitchFamily="34" charset="0"/>
                <a:cs typeface="Arial" panose="020B0604020202020204" pitchFamily="34" charset="0"/>
              </a:rPr>
              <a:t> manipulating small objects like buttons or shoe laces</a:t>
            </a:r>
          </a:p>
          <a:p>
            <a:pPr>
              <a:buFont typeface="Arial" panose="020B0604020202020204" pitchFamily="34" charset="0"/>
              <a:buChar char="•"/>
            </a:pPr>
            <a:r>
              <a:rPr lang="en-GB" b="0" i="0" dirty="0">
                <a:solidFill>
                  <a:schemeClr val="tx2"/>
                </a:solidFill>
                <a:effectLst/>
                <a:latin typeface="Arial" panose="020B0604020202020204" pitchFamily="34" charset="0"/>
                <a:cs typeface="Arial" panose="020B0604020202020204" pitchFamily="34" charset="0"/>
              </a:rPr>
              <a:t>moves whole body to look at something. </a:t>
            </a:r>
          </a:p>
          <a:p>
            <a:r>
              <a:rPr lang="en-GB" b="1" dirty="0">
                <a:solidFill>
                  <a:schemeClr val="tx2"/>
                </a:solidFill>
                <a:latin typeface="Arial" panose="020B0604020202020204" pitchFamily="34" charset="0"/>
                <a:cs typeface="Arial" panose="020B0604020202020204" pitchFamily="34" charset="0"/>
              </a:rPr>
              <a:t>Strategies:</a:t>
            </a:r>
            <a:endParaRPr lang="en-GB" b="1" i="0" dirty="0">
              <a:solidFill>
                <a:schemeClr val="tx2"/>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0" i="0" dirty="0">
                <a:solidFill>
                  <a:schemeClr val="tx2"/>
                </a:solidFill>
                <a:effectLst/>
                <a:latin typeface="Arial" panose="020B0604020202020204" pitchFamily="34" charset="0"/>
                <a:cs typeface="Arial" panose="020B0604020202020204" pitchFamily="34" charset="0"/>
              </a:rPr>
              <a:t>offering 'fine motor' activities like lacing boards. </a:t>
            </a:r>
          </a:p>
          <a:p>
            <a:pPr marL="285750" indent="-285750">
              <a:buFont typeface="Arial" panose="020B0604020202020204" pitchFamily="34" charset="0"/>
              <a:buChar char="•"/>
            </a:pPr>
            <a:r>
              <a:rPr lang="en-GB" altLang="en-US" dirty="0">
                <a:solidFill>
                  <a:schemeClr val="tx2"/>
                </a:solidFill>
                <a:latin typeface="Arial" panose="020B0604020202020204" pitchFamily="34" charset="0"/>
                <a:cs typeface="Arial" panose="020B0604020202020204" pitchFamily="34" charset="0"/>
              </a:rPr>
              <a:t>Wii fit balance board and yoga pose activities, </a:t>
            </a:r>
            <a:r>
              <a:rPr lang="en-GB" altLang="en-US" dirty="0" err="1">
                <a:solidFill>
                  <a:schemeClr val="tx2"/>
                </a:solidFill>
                <a:latin typeface="Arial" panose="020B0604020202020204" pitchFamily="34" charset="0"/>
                <a:cs typeface="Arial" panose="020B0604020202020204" pitchFamily="34" charset="0"/>
              </a:rPr>
              <a:t>pilates</a:t>
            </a:r>
            <a:r>
              <a:rPr lang="en-GB" altLang="en-US" dirty="0">
                <a:solidFill>
                  <a:schemeClr val="tx2"/>
                </a:solidFill>
                <a:latin typeface="Arial" panose="020B0604020202020204" pitchFamily="34" charset="0"/>
                <a:cs typeface="Arial" panose="020B0604020202020204" pitchFamily="34" charset="0"/>
              </a:rPr>
              <a:t>, riding a bike, swimming, trampolining</a:t>
            </a:r>
            <a:r>
              <a:rPr lang="en-GB" altLang="en-US" dirty="0">
                <a:solidFill>
                  <a:schemeClr val="tx2"/>
                </a:solidFill>
              </a:rPr>
              <a:t>.</a:t>
            </a:r>
          </a:p>
          <a:p>
            <a:endParaRPr lang="en-GB" b="0" i="0" dirty="0">
              <a:solidFill>
                <a:srgbClr val="3F3F3F"/>
              </a:solidFill>
              <a:effectLst/>
              <a:latin typeface="hero-new"/>
            </a:endParaRPr>
          </a:p>
          <a:p>
            <a:br>
              <a:rPr lang="en-GB" dirty="0"/>
            </a:br>
            <a:endParaRPr lang="en-GB" dirty="0"/>
          </a:p>
        </p:txBody>
      </p:sp>
    </p:spTree>
    <p:extLst>
      <p:ext uri="{BB962C8B-B14F-4D97-AF65-F5344CB8AC3E}">
        <p14:creationId xmlns:p14="http://schemas.microsoft.com/office/powerpoint/2010/main" val="1424162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8">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 name="Freeform: Shape 9">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1">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2">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5E9BB6E9-D3B1-4BE3-B957-19AC9B033DF3}"/>
              </a:ext>
            </a:extLst>
          </p:cNvPr>
          <p:cNvSpPr txBox="1"/>
          <p:nvPr/>
        </p:nvSpPr>
        <p:spPr>
          <a:xfrm>
            <a:off x="1503680" y="1239519"/>
            <a:ext cx="9469120" cy="4603901"/>
          </a:xfrm>
          <a:prstGeom prst="rect">
            <a:avLst/>
          </a:prstGeom>
        </p:spPr>
        <p:txBody>
          <a:bodyPr vert="horz" lIns="91440" tIns="45720" rIns="91440" bIns="45720" rtlCol="0" anchor="t">
            <a:normAutofit/>
          </a:bodyPr>
          <a:lstStyle/>
          <a:p>
            <a:pPr algn="ctr">
              <a:lnSpc>
                <a:spcPct val="90000"/>
              </a:lnSpc>
              <a:spcAft>
                <a:spcPts val="600"/>
              </a:spcAft>
            </a:pPr>
            <a:r>
              <a:rPr lang="en-US" sz="2800" dirty="0">
                <a:solidFill>
                  <a:schemeClr val="tx2"/>
                </a:solidFill>
                <a:latin typeface="Arial" panose="020B0604020202020204" pitchFamily="34" charset="0"/>
                <a:cs typeface="Arial" panose="020B0604020202020204" pitchFamily="34" charset="0"/>
              </a:rPr>
              <a:t>Autistic people may experience sensory processing differences. If you are autistic, you may be over-sensitive or under-sensitive to sights, sounds, tastes, textures and smells. These differences can be positive and a strength however, sometimes they can also cause distress or discomfort. </a:t>
            </a:r>
          </a:p>
          <a:p>
            <a:pPr indent="-228600" algn="ctr">
              <a:lnSpc>
                <a:spcPct val="90000"/>
              </a:lnSpc>
              <a:spcAft>
                <a:spcPts val="600"/>
              </a:spcAft>
              <a:buFont typeface="Arial" panose="020B0604020202020204" pitchFamily="34" charset="0"/>
              <a:buChar char="•"/>
            </a:pPr>
            <a:endParaRPr lang="en-US" sz="2800" dirty="0">
              <a:solidFill>
                <a:schemeClr val="tx2"/>
              </a:solidFill>
              <a:latin typeface="Arial" panose="020B0604020202020204" pitchFamily="34" charset="0"/>
              <a:cs typeface="Arial" panose="020B0604020202020204" pitchFamily="34" charset="0"/>
            </a:endParaRPr>
          </a:p>
          <a:p>
            <a:pPr algn="ctr">
              <a:lnSpc>
                <a:spcPct val="90000"/>
              </a:lnSpc>
              <a:spcAft>
                <a:spcPts val="600"/>
              </a:spcAft>
            </a:pPr>
            <a:r>
              <a:rPr lang="en-US" sz="2800" dirty="0">
                <a:solidFill>
                  <a:schemeClr val="tx2"/>
                </a:solidFill>
                <a:latin typeface="Arial" panose="020B0604020202020204" pitchFamily="34" charset="0"/>
                <a:cs typeface="Arial" panose="020B0604020202020204" pitchFamily="34" charset="0"/>
              </a:rPr>
              <a:t>In this presentation we will talk about what sensory processing is, examples of sensory differences and discuss strategies that can help.</a:t>
            </a:r>
          </a:p>
          <a:p>
            <a:pPr algn="ctr">
              <a:lnSpc>
                <a:spcPct val="90000"/>
              </a:lnSpc>
              <a:spcAft>
                <a:spcPts val="600"/>
              </a:spcAft>
            </a:pPr>
            <a:endParaRPr lang="en-US" sz="2800" dirty="0">
              <a:solidFill>
                <a:schemeClr val="tx2"/>
              </a:solidFill>
              <a:latin typeface="Arial" panose="020B0604020202020204" pitchFamily="34" charset="0"/>
              <a:cs typeface="Arial" panose="020B0604020202020204" pitchFamily="34" charset="0"/>
            </a:endParaRPr>
          </a:p>
        </p:txBody>
      </p:sp>
      <p:grpSp>
        <p:nvGrpSpPr>
          <p:cNvPr id="28" name="Group 14">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6" name="Freeform: Shape 15">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6">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7">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8">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1613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293467" y="360368"/>
            <a:ext cx="10640754" cy="775845"/>
          </a:xfrm>
        </p:spPr>
        <p:txBody>
          <a:bodyPr vert="horz" lIns="91440" tIns="45720" rIns="91440" bIns="45720" rtlCol="0" anchor="b">
            <a:normAutofit/>
          </a:bodyPr>
          <a:lstStyle/>
          <a:p>
            <a:pPr algn="ctr"/>
            <a:r>
              <a:rPr lang="en-US" sz="4000" kern="1200" dirty="0" err="1">
                <a:solidFill>
                  <a:schemeClr val="tx2"/>
                </a:solidFill>
                <a:latin typeface="+mj-lt"/>
                <a:ea typeface="+mj-ea"/>
                <a:cs typeface="+mj-cs"/>
              </a:rPr>
              <a:t>Interoception</a:t>
            </a:r>
            <a:endParaRPr lang="en-US" sz="4000" kern="1200" dirty="0">
              <a:solidFill>
                <a:schemeClr val="tx2"/>
              </a:solidFill>
              <a:latin typeface="+mj-lt"/>
              <a:ea typeface="+mj-ea"/>
              <a:cs typeface="+mj-cs"/>
            </a:endParaRP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28DDC34-CBCF-4132-84B4-68122FC0BD77}"/>
              </a:ext>
            </a:extLst>
          </p:cNvPr>
          <p:cNvSpPr txBox="1"/>
          <p:nvPr/>
        </p:nvSpPr>
        <p:spPr>
          <a:xfrm>
            <a:off x="483488" y="835506"/>
            <a:ext cx="10401300" cy="6986528"/>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r>
              <a:rPr lang="en-US" sz="1400" b="1" dirty="0">
                <a:solidFill>
                  <a:schemeClr val="tx2"/>
                </a:solidFill>
                <a:latin typeface="Arial" panose="020B0604020202020204" pitchFamily="34" charset="0"/>
                <a:cs typeface="Arial" panose="020B0604020202020204" pitchFamily="34" charset="0"/>
              </a:rPr>
              <a:t> </a:t>
            </a:r>
            <a:r>
              <a:rPr lang="en-AU" sz="1400" b="1" dirty="0">
                <a:solidFill>
                  <a:schemeClr val="tx2"/>
                </a:solidFill>
                <a:latin typeface="Arial" panose="020B0604020202020204" pitchFamily="34" charset="0"/>
                <a:cs typeface="Arial" panose="020B0604020202020204" pitchFamily="34" charset="0"/>
              </a:rPr>
              <a:t>UNDER-SENSITIVE:</a:t>
            </a:r>
          </a:p>
          <a:p>
            <a:pPr marL="285750" lvl="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Struggles to feel or recognise emotions</a:t>
            </a:r>
          </a:p>
          <a:p>
            <a:pPr marL="285750" lvl="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Does not always feel when they are hungry, thirsty, tired or full so may over or under eat, may struggle with sleep</a:t>
            </a:r>
          </a:p>
          <a:p>
            <a:pPr marL="285750" lvl="0" indent="-285750">
              <a:buFont typeface="Arial" panose="020B0604020202020204" pitchFamily="34" charset="0"/>
              <a:buChar char="•"/>
            </a:pPr>
            <a:endParaRPr lang="en-AU" sz="1400" dirty="0">
              <a:solidFill>
                <a:schemeClr val="tx2"/>
              </a:solidFill>
              <a:latin typeface="Arial" panose="020B0604020202020204" pitchFamily="34" charset="0"/>
              <a:cs typeface="Arial" panose="020B0604020202020204" pitchFamily="34" charset="0"/>
            </a:endParaRPr>
          </a:p>
          <a:p>
            <a:r>
              <a:rPr lang="en-GB" sz="1400" b="1" dirty="0">
                <a:solidFill>
                  <a:schemeClr val="tx2"/>
                </a:solidFill>
                <a:latin typeface="Arial" panose="020B0604020202020204" pitchFamily="34" charset="0"/>
                <a:cs typeface="Arial" panose="020B0604020202020204" pitchFamily="34" charset="0"/>
              </a:rPr>
              <a:t>OVER-SENSITIVE</a:t>
            </a:r>
            <a:r>
              <a:rPr lang="en-GB" sz="1400" dirty="0">
                <a:solidFill>
                  <a:schemeClr val="tx2"/>
                </a:solidFill>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Can notice and remember small details associated with feeling of emotion, pain, temperature, hunger or thirst</a:t>
            </a:r>
            <a:endParaRPr lang="en-GB" sz="1400" dirty="0">
              <a:solidFill>
                <a:schemeClr val="tx2"/>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Unusual ability to notice small internal changes (e.g. digestion of </a:t>
            </a:r>
            <a:r>
              <a:rPr lang="en-AU" sz="1400" b="1" dirty="0">
                <a:solidFill>
                  <a:schemeClr val="tx2"/>
                </a:solidFill>
                <a:latin typeface="Arial" panose="020B0604020202020204" pitchFamily="34" charset="0"/>
                <a:cs typeface="Arial" panose="020B0604020202020204" pitchFamily="34" charset="0"/>
              </a:rPr>
              <a:t> </a:t>
            </a:r>
            <a:r>
              <a:rPr lang="en-AU" sz="1400" dirty="0">
                <a:solidFill>
                  <a:schemeClr val="tx2"/>
                </a:solidFill>
                <a:latin typeface="Arial" panose="020B0604020202020204" pitchFamily="34" charset="0"/>
                <a:cs typeface="Arial" panose="020B0604020202020204" pitchFamily="34" charset="0"/>
              </a:rPr>
              <a:t>food, changes in heart rate, etc)  </a:t>
            </a:r>
            <a:endParaRPr lang="en-GB" sz="1400" dirty="0">
              <a:solidFill>
                <a:schemeClr val="tx2"/>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You may show signs of distress when you are hungry, thirsty, hot/cold or tired.</a:t>
            </a:r>
          </a:p>
          <a:p>
            <a:pPr marL="285750" lvl="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Can feel overwhelmed by experiencing multiple sensations at one time and not able to differentiate what they are.</a:t>
            </a:r>
          </a:p>
          <a:p>
            <a:pPr lvl="0"/>
            <a:endParaRPr lang="en-AU" sz="1400" dirty="0"/>
          </a:p>
          <a:p>
            <a:pPr lvl="0"/>
            <a:r>
              <a:rPr lang="en-AU" sz="1400" b="1" dirty="0">
                <a:solidFill>
                  <a:schemeClr val="tx2"/>
                </a:solidFill>
                <a:latin typeface="Arial" panose="020B0604020202020204" pitchFamily="34" charset="0"/>
                <a:cs typeface="Arial" panose="020B0604020202020204" pitchFamily="34" charset="0"/>
              </a:rPr>
              <a:t>Strategies:</a:t>
            </a:r>
          </a:p>
          <a:p>
            <a:pPr lvl="0"/>
            <a:endParaRPr lang="en-AU" sz="1400" b="1" dirty="0">
              <a:solidFill>
                <a:schemeClr val="tx2"/>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Completing a hospital passport to enable healthcare staff to recognise how you communicate pain and temperature. If you struggle to communicate when you are in pain you can include information about how you might behave if you are in pain such as; become socially withdrawn, sleep, cry, scream, shout, so healthcare staff or people close to you know what to look out for.</a:t>
            </a:r>
            <a:endParaRPr lang="en-GB" sz="1400" dirty="0">
              <a:solidFill>
                <a:schemeClr val="tx2"/>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Use communication passports or communication cards to support you to express how you are feeling if you struggle to verbalise this yourself.</a:t>
            </a:r>
            <a:endParaRPr lang="en-GB" sz="1400" dirty="0">
              <a:solidFill>
                <a:schemeClr val="tx2"/>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Use visual timetables and timers to remind you to stop eating and drinking if you struggle to feel full. You can use these strategies to meal plan accordingly if you feel hunger a lot more than usual. </a:t>
            </a:r>
            <a:endParaRPr lang="en-GB" sz="1400" dirty="0">
              <a:solidFill>
                <a:schemeClr val="tx2"/>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Use visual portion control plates to indicate how much food to put on your plate.</a:t>
            </a:r>
          </a:p>
          <a:p>
            <a:pPr marL="171450" lvl="0" indent="-1714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Mindfulness helps us to tune into our bodies and </a:t>
            </a:r>
            <a:r>
              <a:rPr lang="en-US" sz="1400" dirty="0" err="1">
                <a:solidFill>
                  <a:schemeClr val="tx2"/>
                </a:solidFill>
                <a:latin typeface="Arial" panose="020B0604020202020204" pitchFamily="34" charset="0"/>
                <a:cs typeface="Arial" panose="020B0604020202020204" pitchFamily="34" charset="0"/>
              </a:rPr>
              <a:t>recognise</a:t>
            </a:r>
            <a:r>
              <a:rPr lang="en-US" sz="1400" dirty="0">
                <a:solidFill>
                  <a:schemeClr val="tx2"/>
                </a:solidFill>
                <a:latin typeface="Arial" panose="020B0604020202020204" pitchFamily="34" charset="0"/>
                <a:cs typeface="Arial" panose="020B0604020202020204" pitchFamily="34" charset="0"/>
              </a:rPr>
              <a:t> how we are feeling </a:t>
            </a:r>
          </a:p>
          <a:p>
            <a:pPr marL="171450" lvl="0" indent="-1714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Establishing a structured routine. </a:t>
            </a:r>
          </a:p>
          <a:p>
            <a:pPr marL="171450" lvl="0" indent="-1714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Developing a ‘sensory diet’ to help you to </a:t>
            </a:r>
            <a:r>
              <a:rPr lang="en-US" sz="1400" dirty="0" err="1">
                <a:solidFill>
                  <a:schemeClr val="tx2"/>
                </a:solidFill>
                <a:latin typeface="Arial" panose="020B0604020202020204" pitchFamily="34" charset="0"/>
                <a:cs typeface="Arial" panose="020B0604020202020204" pitchFamily="34" charset="0"/>
              </a:rPr>
              <a:t>recognise</a:t>
            </a:r>
            <a:r>
              <a:rPr lang="en-US" sz="1400" dirty="0">
                <a:solidFill>
                  <a:schemeClr val="tx2"/>
                </a:solidFill>
                <a:latin typeface="Arial" panose="020B0604020202020204" pitchFamily="34" charset="0"/>
                <a:cs typeface="Arial" panose="020B0604020202020204" pitchFamily="34" charset="0"/>
              </a:rPr>
              <a:t> how you are feeling and to help keep yourself regulated. </a:t>
            </a:r>
          </a:p>
          <a:p>
            <a:pPr lvl="0"/>
            <a:endParaRPr lang="en-US" sz="1200" dirty="0">
              <a:solidFill>
                <a:schemeClr val="tx2"/>
              </a:solidFill>
              <a:latin typeface="Arial" panose="020B0604020202020204" pitchFamily="34" charset="0"/>
              <a:cs typeface="Arial" panose="020B0604020202020204" pitchFamily="34" charset="0"/>
            </a:endParaRPr>
          </a:p>
          <a:p>
            <a:pPr lvl="0"/>
            <a:endParaRPr lang="en-AU" dirty="0"/>
          </a:p>
          <a:p>
            <a:pPr lvl="0"/>
            <a:endParaRPr lang="en-AU" dirty="0"/>
          </a:p>
          <a:p>
            <a:pPr lvl="0"/>
            <a:endParaRPr lang="en-GB" dirty="0"/>
          </a:p>
          <a:p>
            <a:r>
              <a:rPr lang="en-AU" dirty="0"/>
              <a:t> </a:t>
            </a:r>
            <a:endParaRPr lang="en-GB" dirty="0"/>
          </a:p>
          <a:p>
            <a:endParaRPr lang="en-GB" dirty="0"/>
          </a:p>
        </p:txBody>
      </p:sp>
    </p:spTree>
    <p:extLst>
      <p:ext uri="{BB962C8B-B14F-4D97-AF65-F5344CB8AC3E}">
        <p14:creationId xmlns:p14="http://schemas.microsoft.com/office/powerpoint/2010/main" val="1032989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52" name="Freeform: Shape 51">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375335" y="1976214"/>
            <a:ext cx="3476488" cy="1786515"/>
          </a:xfrm>
        </p:spPr>
        <p:txBody>
          <a:bodyPr vert="horz" lIns="91440" tIns="45720" rIns="91440" bIns="45720" rtlCol="0" anchor="t">
            <a:normAutofit fontScale="90000"/>
          </a:bodyPr>
          <a:lstStyle/>
          <a:p>
            <a:r>
              <a:rPr lang="en-US" sz="4000" dirty="0">
                <a:solidFill>
                  <a:schemeClr val="tx2"/>
                </a:solidFill>
              </a:rPr>
              <a:t>This can help us to identify things to help raise or lower your alertness</a:t>
            </a:r>
            <a:endParaRPr lang="en-US" sz="4000" kern="1200" dirty="0">
              <a:solidFill>
                <a:schemeClr val="tx2"/>
              </a:solidFill>
              <a:latin typeface="+mj-lt"/>
              <a:ea typeface="+mj-ea"/>
              <a:cs typeface="+mj-cs"/>
            </a:endParaRPr>
          </a:p>
        </p:txBody>
      </p:sp>
      <p:pic>
        <p:nvPicPr>
          <p:cNvPr id="16" name="Picture 5">
            <a:extLst>
              <a:ext uri="{FF2B5EF4-FFF2-40B4-BE49-F238E27FC236}">
                <a16:creationId xmlns:a16="http://schemas.microsoft.com/office/drawing/2014/main" id="{F13A2CED-CFA0-4AE6-9995-574CFE1FB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060" t="15981" r="40550" b="5000"/>
          <a:stretch>
            <a:fillRect/>
          </a:stretch>
        </p:blipFill>
        <p:spPr bwMode="auto">
          <a:xfrm>
            <a:off x="6267451" y="356559"/>
            <a:ext cx="4981574" cy="6408553"/>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E28DDC34-CBCF-4132-84B4-68122FC0BD77}"/>
              </a:ext>
            </a:extLst>
          </p:cNvPr>
          <p:cNvSpPr txBox="1"/>
          <p:nvPr/>
        </p:nvSpPr>
        <p:spPr>
          <a:xfrm>
            <a:off x="-83370" y="-69795"/>
            <a:ext cx="10401300" cy="2523768"/>
          </a:xfrm>
          <a:prstGeom prst="rect">
            <a:avLst/>
          </a:prstGeom>
          <a:noFill/>
        </p:spPr>
        <p:txBody>
          <a:bodyPr wrap="square" rtlCol="0">
            <a:spAutoFit/>
          </a:bodyPr>
          <a:lstStyle/>
          <a:p>
            <a:pPr>
              <a:spcAft>
                <a:spcPts val="600"/>
              </a:spcAft>
            </a:pPr>
            <a:endParaRPr lang="en-GB" sz="2400">
              <a:latin typeface="Arial" panose="020B0604020202020204" pitchFamily="34" charset="0"/>
              <a:cs typeface="Arial" panose="020B0604020202020204" pitchFamily="34" charset="0"/>
            </a:endParaRPr>
          </a:p>
          <a:p>
            <a:pPr>
              <a:spcAft>
                <a:spcPts val="600"/>
              </a:spcAft>
            </a:pPr>
            <a:r>
              <a:rPr lang="en-US" sz="1400" b="1">
                <a:solidFill>
                  <a:schemeClr val="tx2"/>
                </a:solidFill>
                <a:latin typeface="Arial" panose="020B0604020202020204" pitchFamily="34" charset="0"/>
                <a:cs typeface="Arial" panose="020B0604020202020204" pitchFamily="34" charset="0"/>
              </a:rPr>
              <a:t> </a:t>
            </a:r>
            <a:endParaRPr lang="en-GB" sz="1400" b="1">
              <a:solidFill>
                <a:schemeClr val="tx2"/>
              </a:solidFill>
              <a:latin typeface="Arial" panose="020B0604020202020204" pitchFamily="34" charset="0"/>
              <a:cs typeface="Arial" panose="020B0604020202020204" pitchFamily="34" charset="0"/>
            </a:endParaRPr>
          </a:p>
          <a:p>
            <a:pPr lvl="0">
              <a:spcAft>
                <a:spcPts val="600"/>
              </a:spcAft>
            </a:pPr>
            <a:endParaRPr lang="en-AU"/>
          </a:p>
          <a:p>
            <a:pPr lvl="0">
              <a:spcAft>
                <a:spcPts val="600"/>
              </a:spcAft>
            </a:pPr>
            <a:endParaRPr lang="en-AU"/>
          </a:p>
          <a:p>
            <a:pPr lvl="0">
              <a:spcAft>
                <a:spcPts val="600"/>
              </a:spcAft>
            </a:pPr>
            <a:endParaRPr lang="en-GB"/>
          </a:p>
          <a:p>
            <a:pPr>
              <a:spcAft>
                <a:spcPts val="600"/>
              </a:spcAft>
            </a:pPr>
            <a:r>
              <a:rPr lang="en-AU"/>
              <a:t> </a:t>
            </a:r>
            <a:endParaRPr lang="en-GB"/>
          </a:p>
          <a:p>
            <a:pPr>
              <a:spcAft>
                <a:spcPts val="600"/>
              </a:spcAft>
            </a:pPr>
            <a:endParaRPr lang="en-GB"/>
          </a:p>
        </p:txBody>
      </p:sp>
      <p:sp>
        <p:nvSpPr>
          <p:cNvPr id="3" name="Rectangle 2">
            <a:extLst>
              <a:ext uri="{FF2B5EF4-FFF2-40B4-BE49-F238E27FC236}">
                <a16:creationId xmlns:a16="http://schemas.microsoft.com/office/drawing/2014/main" id="{2F8C8678-D28A-46AA-B233-0CBB594540A5}"/>
              </a:ext>
            </a:extLst>
          </p:cNvPr>
          <p:cNvSpPr/>
          <p:nvPr/>
        </p:nvSpPr>
        <p:spPr>
          <a:xfrm>
            <a:off x="276225" y="5521652"/>
            <a:ext cx="6096000" cy="1200329"/>
          </a:xfrm>
          <a:prstGeom prst="rect">
            <a:avLst/>
          </a:prstGeom>
        </p:spPr>
        <p:txBody>
          <a:bodyPr>
            <a:spAutoFit/>
          </a:bodyPr>
          <a:lstStyle/>
          <a:p>
            <a:pPr>
              <a:spcBef>
                <a:spcPct val="0"/>
              </a:spcBef>
            </a:pPr>
            <a:r>
              <a:rPr lang="en-GB" altLang="en-US" dirty="0">
                <a:solidFill>
                  <a:schemeClr val="tx2"/>
                </a:solidFill>
                <a:latin typeface="Arial" panose="020B0604020202020204" pitchFamily="34" charset="0"/>
                <a:cs typeface="Arial" panose="020B0604020202020204" pitchFamily="34" charset="0"/>
              </a:rPr>
              <a:t>A similar checklist can be found here – </a:t>
            </a:r>
          </a:p>
          <a:p>
            <a:pPr>
              <a:spcBef>
                <a:spcPct val="0"/>
              </a:spcBef>
            </a:pPr>
            <a:endParaRPr lang="en-GB" altLang="en-US" dirty="0">
              <a:latin typeface="Arial" panose="020B0604020202020204" pitchFamily="34" charset="0"/>
              <a:cs typeface="Arial" panose="020B0604020202020204" pitchFamily="34" charset="0"/>
            </a:endParaRPr>
          </a:p>
          <a:p>
            <a:pPr>
              <a:spcBef>
                <a:spcPct val="0"/>
              </a:spcBef>
            </a:pPr>
            <a:r>
              <a:rPr lang="en-GB" altLang="en-US" dirty="0">
                <a:latin typeface="Arial" panose="020B0604020202020204" pitchFamily="34" charset="0"/>
                <a:cs typeface="Arial" panose="020B0604020202020204" pitchFamily="34" charset="0"/>
                <a:hlinkClick r:id="rId3"/>
              </a:rPr>
              <a:t>http://f-sepac.org/wp-content/uploads/2015/01/Sensory-Motor-Preference-checklist.pdf</a:t>
            </a: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761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52" name="Freeform: Shape 51">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375335" y="1976214"/>
            <a:ext cx="3476488" cy="1786515"/>
          </a:xfrm>
        </p:spPr>
        <p:txBody>
          <a:bodyPr vert="horz" lIns="91440" tIns="45720" rIns="91440" bIns="45720" rtlCol="0" anchor="t">
            <a:normAutofit fontScale="90000"/>
          </a:bodyPr>
          <a:lstStyle/>
          <a:p>
            <a:r>
              <a:rPr lang="en-US" sz="2700" kern="1200" dirty="0">
                <a:solidFill>
                  <a:schemeClr val="tx2"/>
                </a:solidFill>
                <a:latin typeface="+mj-lt"/>
                <a:ea typeface="+mj-ea"/>
                <a:cs typeface="+mj-cs"/>
              </a:rPr>
              <a:t>A sensory ladder tool can help </a:t>
            </a:r>
            <a:r>
              <a:rPr lang="en-GB" altLang="en-US" sz="2700" dirty="0">
                <a:solidFill>
                  <a:schemeClr val="tx2"/>
                </a:solidFill>
              </a:rPr>
              <a:t>to identify suitable sensory strategies to use in each arousal state, e.g. at shutdown, when over alert, when calm and alert, when under alert and in sleep states.</a:t>
            </a:r>
            <a:br>
              <a:rPr lang="en-GB" altLang="en-US" sz="4000" dirty="0"/>
            </a:br>
            <a:endParaRPr lang="en-US" sz="4000" kern="1200" dirty="0">
              <a:solidFill>
                <a:schemeClr val="tx2"/>
              </a:solidFill>
              <a:latin typeface="+mj-lt"/>
              <a:ea typeface="+mj-ea"/>
              <a:cs typeface="+mj-cs"/>
            </a:endParaRPr>
          </a:p>
        </p:txBody>
      </p:sp>
      <p:sp>
        <p:nvSpPr>
          <p:cNvPr id="5" name="TextBox 4">
            <a:extLst>
              <a:ext uri="{FF2B5EF4-FFF2-40B4-BE49-F238E27FC236}">
                <a16:creationId xmlns:a16="http://schemas.microsoft.com/office/drawing/2014/main" id="{E28DDC34-CBCF-4132-84B4-68122FC0BD77}"/>
              </a:ext>
            </a:extLst>
          </p:cNvPr>
          <p:cNvSpPr txBox="1"/>
          <p:nvPr/>
        </p:nvSpPr>
        <p:spPr>
          <a:xfrm>
            <a:off x="-83370" y="-69795"/>
            <a:ext cx="10401300" cy="2523768"/>
          </a:xfrm>
          <a:prstGeom prst="rect">
            <a:avLst/>
          </a:prstGeom>
          <a:noFill/>
        </p:spPr>
        <p:txBody>
          <a:bodyPr wrap="square" rtlCol="0">
            <a:spAutoFit/>
          </a:bodyPr>
          <a:lstStyle/>
          <a:p>
            <a:pPr>
              <a:spcAft>
                <a:spcPts val="600"/>
              </a:spcAft>
            </a:pPr>
            <a:endParaRPr lang="en-GB" sz="2400" dirty="0">
              <a:latin typeface="Arial" panose="020B0604020202020204" pitchFamily="34" charset="0"/>
              <a:cs typeface="Arial" panose="020B0604020202020204" pitchFamily="34" charset="0"/>
            </a:endParaRPr>
          </a:p>
          <a:p>
            <a:pPr>
              <a:spcAft>
                <a:spcPts val="600"/>
              </a:spcAft>
            </a:pPr>
            <a:r>
              <a:rPr lang="en-US" sz="1400" b="1" dirty="0">
                <a:solidFill>
                  <a:schemeClr val="tx2"/>
                </a:solidFill>
                <a:latin typeface="Arial" panose="020B0604020202020204" pitchFamily="34" charset="0"/>
                <a:cs typeface="Arial" panose="020B0604020202020204" pitchFamily="34" charset="0"/>
              </a:rPr>
              <a:t> </a:t>
            </a:r>
            <a:endParaRPr lang="en-GB" sz="1400" b="1" dirty="0">
              <a:solidFill>
                <a:schemeClr val="tx2"/>
              </a:solidFill>
              <a:latin typeface="Arial" panose="020B0604020202020204" pitchFamily="34" charset="0"/>
              <a:cs typeface="Arial" panose="020B0604020202020204" pitchFamily="34" charset="0"/>
            </a:endParaRPr>
          </a:p>
          <a:p>
            <a:pPr lvl="0">
              <a:spcAft>
                <a:spcPts val="600"/>
              </a:spcAft>
            </a:pPr>
            <a:endParaRPr lang="en-AU" dirty="0"/>
          </a:p>
          <a:p>
            <a:pPr lvl="0">
              <a:spcAft>
                <a:spcPts val="600"/>
              </a:spcAft>
            </a:pPr>
            <a:endParaRPr lang="en-AU" dirty="0"/>
          </a:p>
          <a:p>
            <a:pPr lvl="0">
              <a:spcAft>
                <a:spcPts val="600"/>
              </a:spcAft>
            </a:pPr>
            <a:endParaRPr lang="en-GB" dirty="0"/>
          </a:p>
          <a:p>
            <a:pPr>
              <a:spcAft>
                <a:spcPts val="600"/>
              </a:spcAft>
            </a:pPr>
            <a:r>
              <a:rPr lang="en-AU" dirty="0"/>
              <a:t> </a:t>
            </a:r>
            <a:endParaRPr lang="en-GB" dirty="0"/>
          </a:p>
          <a:p>
            <a:pPr>
              <a:spcAft>
                <a:spcPts val="600"/>
              </a:spcAft>
            </a:pPr>
            <a:endParaRPr lang="en-GB" dirty="0"/>
          </a:p>
        </p:txBody>
      </p:sp>
      <p:pic>
        <p:nvPicPr>
          <p:cNvPr id="4" name="Picture 3">
            <a:extLst>
              <a:ext uri="{FF2B5EF4-FFF2-40B4-BE49-F238E27FC236}">
                <a16:creationId xmlns:a16="http://schemas.microsoft.com/office/drawing/2014/main" id="{48ADF71D-4FE2-4827-BC9E-F1CE9F9AB122}"/>
              </a:ext>
            </a:extLst>
          </p:cNvPr>
          <p:cNvPicPr>
            <a:picLocks noChangeAspect="1"/>
          </p:cNvPicPr>
          <p:nvPr/>
        </p:nvPicPr>
        <p:blipFill>
          <a:blip r:embed="rId2"/>
          <a:stretch>
            <a:fillRect/>
          </a:stretch>
        </p:blipFill>
        <p:spPr>
          <a:xfrm>
            <a:off x="6724650" y="456277"/>
            <a:ext cx="4569897" cy="5684345"/>
          </a:xfrm>
          <a:prstGeom prst="rect">
            <a:avLst/>
          </a:prstGeom>
        </p:spPr>
      </p:pic>
    </p:spTree>
    <p:extLst>
      <p:ext uri="{BB962C8B-B14F-4D97-AF65-F5344CB8AC3E}">
        <p14:creationId xmlns:p14="http://schemas.microsoft.com/office/powerpoint/2010/main" val="40886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itle 3">
            <a:extLst>
              <a:ext uri="{FF2B5EF4-FFF2-40B4-BE49-F238E27FC236}">
                <a16:creationId xmlns:a16="http://schemas.microsoft.com/office/drawing/2014/main" id="{8B6C4333-C1B2-4E75-9438-B6F0B2F0E8B9}"/>
              </a:ext>
            </a:extLst>
          </p:cNvPr>
          <p:cNvSpPr>
            <a:spLocks noGrp="1"/>
          </p:cNvSpPr>
          <p:nvPr>
            <p:ph type="title"/>
          </p:nvPr>
        </p:nvSpPr>
        <p:spPr>
          <a:xfrm>
            <a:off x="1179226" y="1594707"/>
            <a:ext cx="9833548" cy="1325563"/>
          </a:xfrm>
        </p:spPr>
        <p:txBody>
          <a:bodyPr vert="horz" lIns="91440" tIns="45720" rIns="91440" bIns="45720" rtlCol="0" anchor="b">
            <a:normAutofit/>
          </a:bodyPr>
          <a:lstStyle/>
          <a:p>
            <a:pPr algn="ctr"/>
            <a:r>
              <a:rPr lang="en-US" sz="3600" kern="1200" dirty="0">
                <a:solidFill>
                  <a:schemeClr val="tx2"/>
                </a:solidFill>
                <a:latin typeface="+mj-lt"/>
                <a:ea typeface="+mj-ea"/>
                <a:cs typeface="+mj-cs"/>
              </a:rPr>
              <a:t>Summary</a:t>
            </a:r>
          </a:p>
        </p:txBody>
      </p:sp>
      <p:grpSp>
        <p:nvGrpSpPr>
          <p:cNvPr id="14" name="Group 1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5" name="Freeform: Shape 1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BAD9F159-49BE-4D5D-88CA-3C4EFB3ED1CC}"/>
              </a:ext>
            </a:extLst>
          </p:cNvPr>
          <p:cNvSpPr/>
          <p:nvPr/>
        </p:nvSpPr>
        <p:spPr>
          <a:xfrm>
            <a:off x="1179226" y="3329677"/>
            <a:ext cx="9833548" cy="2457269"/>
          </a:xfrm>
          <a:prstGeom prst="rect">
            <a:avLst/>
          </a:prstGeom>
        </p:spPr>
        <p:txBody>
          <a:bodyPr vert="horz" lIns="91440" tIns="45720" rIns="91440" bIns="45720" rtlCol="0">
            <a:normAutofit/>
          </a:bodyPr>
          <a:lstStyle/>
          <a:p>
            <a:pPr marR="0" lvl="0" algn="ctr" fontAlgn="base">
              <a:lnSpc>
                <a:spcPct val="90000"/>
              </a:lnSpc>
              <a:spcBef>
                <a:spcPct val="20000"/>
              </a:spcBef>
              <a:spcAft>
                <a:spcPct val="0"/>
              </a:spcAft>
              <a:buClrTx/>
              <a:buSzTx/>
              <a:tabLst/>
              <a:defRPr/>
            </a:pPr>
            <a:r>
              <a:rPr kumimoji="0" lang="en-US" sz="2400" b="0" i="0" u="none" strike="noStrike"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We hope that you have learnt some information about  </a:t>
            </a:r>
            <a:r>
              <a:rPr lang="en-US" sz="2400" dirty="0">
                <a:solidFill>
                  <a:schemeClr val="tx2"/>
                </a:solidFill>
                <a:latin typeface="Arial" panose="020B0604020202020204" pitchFamily="34" charset="0"/>
                <a:cs typeface="Arial" panose="020B0604020202020204" pitchFamily="34" charset="0"/>
              </a:rPr>
              <a:t>sensory processing and the experiences that autistic people can often have. We hope that this has provided</a:t>
            </a:r>
            <a:r>
              <a:rPr kumimoji="0" lang="en-US" sz="2400" b="0" i="0" u="none" strike="noStrike"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some tools and </a:t>
            </a:r>
            <a:r>
              <a:rPr lang="en-US" sz="2400" dirty="0">
                <a:solidFill>
                  <a:schemeClr val="tx2"/>
                </a:solidFill>
                <a:latin typeface="Arial" panose="020B0604020202020204" pitchFamily="34" charset="0"/>
                <a:cs typeface="Arial" panose="020B0604020202020204" pitchFamily="34" charset="0"/>
              </a:rPr>
              <a:t>information </a:t>
            </a:r>
            <a:r>
              <a:rPr kumimoji="0" lang="en-US" sz="2400" b="0" i="0" u="none" strike="noStrike"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to help you develop some useful strategies</a:t>
            </a:r>
          </a:p>
        </p:txBody>
      </p:sp>
      <p:grpSp>
        <p:nvGrpSpPr>
          <p:cNvPr id="20" name="Group 1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1" name="Freeform: Shape 2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396 Sensory Processing Stock Photos, Pictures &amp;amp; Royalty-Free Images - iStock">
            <a:extLst>
              <a:ext uri="{FF2B5EF4-FFF2-40B4-BE49-F238E27FC236}">
                <a16:creationId xmlns:a16="http://schemas.microsoft.com/office/drawing/2014/main" id="{075333D9-3D69-4603-B780-CA17F12D7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462" y="210324"/>
            <a:ext cx="291465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26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CD44100B-CFA9-4946-8B6B-56EE9CFA43CD}"/>
              </a:ext>
            </a:extLst>
          </p:cNvPr>
          <p:cNvSpPr>
            <a:spLocks noGrp="1"/>
          </p:cNvSpPr>
          <p:nvPr>
            <p:ph type="title"/>
          </p:nvPr>
        </p:nvSpPr>
        <p:spPr>
          <a:xfrm>
            <a:off x="3215424" y="323849"/>
            <a:ext cx="5760846" cy="893369"/>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References</a:t>
            </a:r>
          </a:p>
        </p:txBody>
      </p:sp>
      <p:sp>
        <p:nvSpPr>
          <p:cNvPr id="3" name="Rectangle 2">
            <a:extLst>
              <a:ext uri="{FF2B5EF4-FFF2-40B4-BE49-F238E27FC236}">
                <a16:creationId xmlns:a16="http://schemas.microsoft.com/office/drawing/2014/main" id="{8EE21DA2-F31C-4996-8A3B-DCEFDB0EEF9C}"/>
              </a:ext>
            </a:extLst>
          </p:cNvPr>
          <p:cNvSpPr/>
          <p:nvPr/>
        </p:nvSpPr>
        <p:spPr>
          <a:xfrm>
            <a:off x="1125946" y="1537082"/>
            <a:ext cx="9940108" cy="4862870"/>
          </a:xfrm>
          <a:prstGeom prst="rect">
            <a:avLst/>
          </a:prstGeom>
        </p:spPr>
        <p:txBody>
          <a:bodyPr wrap="square">
            <a:spAutoFit/>
          </a:bodyPr>
          <a:lstStyle/>
          <a:p>
            <a:pPr>
              <a:lnSpc>
                <a:spcPct val="90000"/>
              </a:lnSpc>
              <a:spcAft>
                <a:spcPts val="600"/>
              </a:spcAft>
            </a:pPr>
            <a:r>
              <a:rPr lang="en-US" sz="1600" dirty="0">
                <a:solidFill>
                  <a:schemeClr val="tx2"/>
                </a:solidFill>
                <a:cs typeface="Arial" panose="020B0604020202020204" pitchFamily="34" charset="0"/>
              </a:rPr>
              <a:t>National Autistic Society website:</a:t>
            </a:r>
          </a:p>
          <a:p>
            <a:pPr>
              <a:lnSpc>
                <a:spcPct val="90000"/>
              </a:lnSpc>
              <a:spcAft>
                <a:spcPts val="600"/>
              </a:spcAft>
            </a:pPr>
            <a:r>
              <a:rPr lang="en-US" sz="1600" dirty="0">
                <a:solidFill>
                  <a:schemeClr val="tx2"/>
                </a:solidFill>
                <a:cs typeface="Arial" panose="020B0604020202020204" pitchFamily="34" charset="0"/>
                <a:hlinkClick r:id="rId2"/>
              </a:rPr>
              <a:t>https://www.autism.org.uk/advice-and-guidance/topics/sensory-differences/sensory-differences/all-audiences</a:t>
            </a:r>
            <a:endParaRPr lang="en-US" sz="1600" dirty="0">
              <a:solidFill>
                <a:schemeClr val="tx2"/>
              </a:solidFill>
              <a:cs typeface="Arial" panose="020B0604020202020204" pitchFamily="34" charset="0"/>
            </a:endParaRPr>
          </a:p>
          <a:p>
            <a:pPr>
              <a:lnSpc>
                <a:spcPct val="90000"/>
              </a:lnSpc>
              <a:spcAft>
                <a:spcPts val="600"/>
              </a:spcAft>
            </a:pPr>
            <a:endParaRPr lang="en-US" sz="1600" dirty="0">
              <a:solidFill>
                <a:schemeClr val="tx2"/>
              </a:solidFill>
              <a:cs typeface="Arial" panose="020B0604020202020204" pitchFamily="34" charset="0"/>
            </a:endParaRPr>
          </a:p>
          <a:p>
            <a:pPr>
              <a:lnSpc>
                <a:spcPct val="90000"/>
              </a:lnSpc>
              <a:spcAft>
                <a:spcPts val="600"/>
              </a:spcAft>
            </a:pPr>
            <a:r>
              <a:rPr lang="en-US" sz="1600" dirty="0">
                <a:solidFill>
                  <a:schemeClr val="tx2"/>
                </a:solidFill>
                <a:cs typeface="Arial" panose="020B0604020202020204" pitchFamily="34" charset="0"/>
                <a:hlinkClick r:id="rId3"/>
              </a:rPr>
              <a:t>https://www.understood.org/articles/en/interoception-and-sensory-processing-issues-what-you-need-to-know</a:t>
            </a:r>
            <a:r>
              <a:rPr lang="en-US" sz="1600" dirty="0">
                <a:solidFill>
                  <a:schemeClr val="tx2"/>
                </a:solidFill>
                <a:cs typeface="Arial" panose="020B0604020202020204" pitchFamily="34" charset="0"/>
              </a:rPr>
              <a:t> </a:t>
            </a:r>
          </a:p>
          <a:p>
            <a:pPr>
              <a:lnSpc>
                <a:spcPct val="90000"/>
              </a:lnSpc>
              <a:spcAft>
                <a:spcPts val="600"/>
              </a:spcAft>
            </a:pPr>
            <a:endParaRPr lang="en-US" sz="1600" dirty="0">
              <a:solidFill>
                <a:schemeClr val="tx2"/>
              </a:solidFill>
              <a:cs typeface="Arial" panose="020B0604020202020204" pitchFamily="34" charset="0"/>
            </a:endParaRPr>
          </a:p>
          <a:p>
            <a:pPr>
              <a:lnSpc>
                <a:spcPct val="90000"/>
              </a:lnSpc>
              <a:spcAft>
                <a:spcPts val="600"/>
              </a:spcAft>
            </a:pPr>
            <a:r>
              <a:rPr lang="en-GB" sz="1600" dirty="0">
                <a:solidFill>
                  <a:schemeClr val="tx2"/>
                </a:solidFill>
                <a:cs typeface="Arial" panose="020B0604020202020204" pitchFamily="34" charset="0"/>
              </a:rPr>
              <a:t>Gillingham G. (1995) Autism: handle with care!: understanding and managing </a:t>
            </a:r>
            <a:r>
              <a:rPr lang="en-GB" sz="1600" dirty="0" err="1">
                <a:solidFill>
                  <a:schemeClr val="tx2"/>
                </a:solidFill>
                <a:cs typeface="Arial" panose="020B0604020202020204" pitchFamily="34" charset="0"/>
              </a:rPr>
              <a:t>behavior</a:t>
            </a:r>
            <a:r>
              <a:rPr lang="en-GB" sz="1600" dirty="0">
                <a:solidFill>
                  <a:schemeClr val="tx2"/>
                </a:solidFill>
                <a:cs typeface="Arial" panose="020B0604020202020204" pitchFamily="34" charset="0"/>
              </a:rPr>
              <a:t> of children and adults with autism. Future Education Inc</a:t>
            </a:r>
          </a:p>
          <a:p>
            <a:pPr>
              <a:lnSpc>
                <a:spcPct val="90000"/>
              </a:lnSpc>
              <a:spcAft>
                <a:spcPts val="600"/>
              </a:spcAft>
            </a:pPr>
            <a:endParaRPr lang="en-GB" sz="1600" dirty="0">
              <a:solidFill>
                <a:schemeClr val="tx2"/>
              </a:solidFill>
              <a:cs typeface="Arial" panose="020B0604020202020204" pitchFamily="34" charset="0"/>
            </a:endParaRPr>
          </a:p>
          <a:p>
            <a:pPr>
              <a:lnSpc>
                <a:spcPct val="90000"/>
              </a:lnSpc>
              <a:spcAft>
                <a:spcPts val="600"/>
              </a:spcAft>
            </a:pPr>
            <a:r>
              <a:rPr lang="en-GB" sz="1600" b="1" dirty="0">
                <a:solidFill>
                  <a:schemeClr val="tx2"/>
                </a:solidFill>
                <a:cs typeface="Arial" panose="020B0604020202020204" pitchFamily="34" charset="0"/>
              </a:rPr>
              <a:t>Further reading and resources:</a:t>
            </a:r>
          </a:p>
          <a:p>
            <a:pPr>
              <a:lnSpc>
                <a:spcPct val="90000"/>
              </a:lnSpc>
              <a:spcAft>
                <a:spcPts val="600"/>
              </a:spcAft>
            </a:pPr>
            <a:endParaRPr lang="en-GB" sz="1600" b="1" dirty="0">
              <a:solidFill>
                <a:schemeClr val="tx2"/>
              </a:solidFill>
              <a:cs typeface="Arial" panose="020B0604020202020204" pitchFamily="34" charset="0"/>
            </a:endParaRPr>
          </a:p>
          <a:p>
            <a:pPr>
              <a:lnSpc>
                <a:spcPct val="90000"/>
              </a:lnSpc>
              <a:spcAft>
                <a:spcPts val="600"/>
              </a:spcAft>
            </a:pPr>
            <a:r>
              <a:rPr lang="en-GB" sz="1600" dirty="0">
                <a:solidFill>
                  <a:schemeClr val="tx2"/>
                </a:solidFill>
              </a:rPr>
              <a:t>Some ideas of things you could do at home can be found here in our sensory video:  </a:t>
            </a:r>
            <a:r>
              <a:rPr lang="en-GB" sz="1600" u="sng" dirty="0">
                <a:hlinkClick r:id="rId4"/>
              </a:rPr>
              <a:t>https://youtu.be/P4KgTsq9QbQ</a:t>
            </a:r>
            <a:r>
              <a:rPr lang="en-GB" sz="1600" dirty="0"/>
              <a:t>    </a:t>
            </a:r>
            <a:endParaRPr lang="en-GB" sz="1600" b="1" dirty="0">
              <a:solidFill>
                <a:schemeClr val="tx2"/>
              </a:solidFill>
              <a:cs typeface="Arial" panose="020B0604020202020204" pitchFamily="34" charset="0"/>
            </a:endParaRPr>
          </a:p>
          <a:p>
            <a:pPr>
              <a:lnSpc>
                <a:spcPct val="90000"/>
              </a:lnSpc>
              <a:spcAft>
                <a:spcPts val="600"/>
              </a:spcAft>
            </a:pPr>
            <a:endParaRPr lang="en-GB" sz="1600" dirty="0">
              <a:solidFill>
                <a:schemeClr val="tx2"/>
              </a:solidFill>
              <a:cs typeface="Arial" panose="020B0604020202020204" pitchFamily="34" charset="0"/>
            </a:endParaRPr>
          </a:p>
          <a:p>
            <a:r>
              <a:rPr lang="en-GB" sz="1600" dirty="0">
                <a:solidFill>
                  <a:schemeClr val="tx2"/>
                </a:solidFill>
                <a:cs typeface="Arial" panose="020B0604020202020204" pitchFamily="34" charset="0"/>
              </a:rPr>
              <a:t>Laurie, C. (2014) </a:t>
            </a:r>
            <a:r>
              <a:rPr lang="en-GB" sz="1600" i="1" dirty="0">
                <a:solidFill>
                  <a:schemeClr val="tx2"/>
                </a:solidFill>
                <a:cs typeface="Arial" panose="020B0604020202020204" pitchFamily="34" charset="0"/>
              </a:rPr>
              <a:t>Sensory Strategies </a:t>
            </a:r>
            <a:r>
              <a:rPr lang="en-GB" sz="1600" dirty="0">
                <a:solidFill>
                  <a:schemeClr val="tx2"/>
                </a:solidFill>
                <a:cs typeface="Arial" panose="020B0604020202020204" pitchFamily="34" charset="0"/>
              </a:rPr>
              <a:t>London: The National Autistic Society</a:t>
            </a:r>
          </a:p>
          <a:p>
            <a:endParaRPr lang="en-GB" sz="1600" dirty="0">
              <a:solidFill>
                <a:schemeClr val="tx2"/>
              </a:solidFill>
              <a:cs typeface="Arial" panose="020B0604020202020204" pitchFamily="34" charset="0"/>
            </a:endParaRPr>
          </a:p>
          <a:p>
            <a:r>
              <a:rPr lang="en-GB" sz="1600" dirty="0" err="1">
                <a:solidFill>
                  <a:schemeClr val="tx2"/>
                </a:solidFill>
                <a:cs typeface="Arial" panose="020B0604020202020204" pitchFamily="34" charset="0"/>
              </a:rPr>
              <a:t>Higashida</a:t>
            </a:r>
            <a:r>
              <a:rPr lang="en-GB" sz="1600" dirty="0">
                <a:solidFill>
                  <a:schemeClr val="tx2"/>
                </a:solidFill>
                <a:cs typeface="Arial" panose="020B0604020202020204" pitchFamily="34" charset="0"/>
              </a:rPr>
              <a:t>, Naoki (2014)</a:t>
            </a:r>
            <a:r>
              <a:rPr lang="en-GB" sz="1600" i="1" dirty="0">
                <a:solidFill>
                  <a:schemeClr val="tx2"/>
                </a:solidFill>
                <a:cs typeface="Arial" panose="020B0604020202020204" pitchFamily="34" charset="0"/>
              </a:rPr>
              <a:t> The Reason I Jump: One boy’s voice from the silence of autism</a:t>
            </a:r>
            <a:r>
              <a:rPr lang="en-GB" sz="1600" dirty="0">
                <a:solidFill>
                  <a:schemeClr val="tx2"/>
                </a:solidFill>
                <a:cs typeface="Arial" panose="020B0604020202020204" pitchFamily="34" charset="0"/>
              </a:rPr>
              <a:t>. Sceptre</a:t>
            </a:r>
          </a:p>
          <a:p>
            <a:endParaRPr lang="en-GB" dirty="0">
              <a:solidFill>
                <a:schemeClr val="tx2"/>
              </a:solidFill>
              <a:cs typeface="Arial" panose="020B0604020202020204" pitchFamily="34" charset="0"/>
            </a:endParaRPr>
          </a:p>
          <a:p>
            <a:pPr>
              <a:lnSpc>
                <a:spcPct val="90000"/>
              </a:lnSpc>
              <a:spcAft>
                <a:spcPts val="600"/>
              </a:spcAft>
            </a:pP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261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CD44100B-CFA9-4946-8B6B-56EE9CFA43CD}"/>
              </a:ext>
            </a:extLst>
          </p:cNvPr>
          <p:cNvSpPr>
            <a:spLocks noGrp="1"/>
          </p:cNvSpPr>
          <p:nvPr>
            <p:ph type="title"/>
          </p:nvPr>
        </p:nvSpPr>
        <p:spPr>
          <a:xfrm>
            <a:off x="3215424" y="323849"/>
            <a:ext cx="5760846" cy="893369"/>
          </a:xfrm>
        </p:spPr>
        <p:txBody>
          <a:bodyPr vert="horz" lIns="91440" tIns="45720" rIns="91440" bIns="45720" rtlCol="0" anchor="b">
            <a:normAutofit/>
          </a:bodyPr>
          <a:lstStyle/>
          <a:p>
            <a:pPr algn="ctr"/>
            <a:r>
              <a:rPr lang="en-US" sz="5200" dirty="0">
                <a:solidFill>
                  <a:schemeClr val="tx2"/>
                </a:solidFill>
              </a:rPr>
              <a:t>Further Information</a:t>
            </a:r>
            <a:endParaRPr lang="en-US" sz="5200" kern="1200" dirty="0">
              <a:solidFill>
                <a:schemeClr val="tx2"/>
              </a:solidFill>
              <a:latin typeface="+mj-lt"/>
              <a:ea typeface="+mj-ea"/>
              <a:cs typeface="+mj-cs"/>
            </a:endParaRPr>
          </a:p>
        </p:txBody>
      </p:sp>
      <p:sp>
        <p:nvSpPr>
          <p:cNvPr id="3" name="Rectangle 2">
            <a:extLst>
              <a:ext uri="{FF2B5EF4-FFF2-40B4-BE49-F238E27FC236}">
                <a16:creationId xmlns:a16="http://schemas.microsoft.com/office/drawing/2014/main" id="{8EE21DA2-F31C-4996-8A3B-DCEFDB0EEF9C}"/>
              </a:ext>
            </a:extLst>
          </p:cNvPr>
          <p:cNvSpPr/>
          <p:nvPr/>
        </p:nvSpPr>
        <p:spPr>
          <a:xfrm>
            <a:off x="1125946" y="1537082"/>
            <a:ext cx="9940108" cy="3693319"/>
          </a:xfrm>
          <a:prstGeom prst="rect">
            <a:avLst/>
          </a:prstGeom>
        </p:spPr>
        <p:txBody>
          <a:bodyPr wrap="square">
            <a:spAutoFit/>
          </a:bodyPr>
          <a:lstStyle/>
          <a:p>
            <a:r>
              <a:rPr lang="en-GB" dirty="0">
                <a:solidFill>
                  <a:schemeClr val="tx2"/>
                </a:solidFill>
              </a:rPr>
              <a:t>There are various online sensory shops for equipment and tools:</a:t>
            </a:r>
          </a:p>
          <a:p>
            <a:endParaRPr lang="en-GB" dirty="0">
              <a:solidFill>
                <a:schemeClr val="tx2"/>
              </a:solidFill>
            </a:endParaRPr>
          </a:p>
          <a:p>
            <a:pPr lvl="0"/>
            <a:r>
              <a:rPr lang="en-GB" u="sng" dirty="0">
                <a:hlinkClick r:id="rId2"/>
              </a:rPr>
              <a:t>https://www.sensorytoywarehouse.com</a:t>
            </a:r>
            <a:endParaRPr lang="en-GB" dirty="0"/>
          </a:p>
          <a:p>
            <a:pPr lvl="0"/>
            <a:r>
              <a:rPr lang="en-GB" u="sng" dirty="0">
                <a:hlinkClick r:id="rId3"/>
              </a:rPr>
              <a:t>https://www.sensorydirect.com/?gclid=Cj0KCQjw--GFBhDeARIsACH_kdZkPj5Y3cWaF4oKdgx4ZVI8644Q_b_QIdIFJeD_cR8PEdBJWuINSDsaAm64EALw_wcB</a:t>
            </a:r>
            <a:endParaRPr lang="en-GB" dirty="0"/>
          </a:p>
          <a:p>
            <a:pPr lvl="0"/>
            <a:r>
              <a:rPr lang="en-GB" u="sng" dirty="0">
                <a:hlinkClick r:id="rId4"/>
              </a:rPr>
              <a:t>https://www.sensorytoysuk.co.uk</a:t>
            </a:r>
            <a:endParaRPr lang="en-GB" u="sng" dirty="0"/>
          </a:p>
          <a:p>
            <a:pPr lvl="0"/>
            <a:endParaRPr lang="en-GB" u="sng" dirty="0"/>
          </a:p>
          <a:p>
            <a:pPr lvl="0"/>
            <a:r>
              <a:rPr lang="en-GB" dirty="0">
                <a:solidFill>
                  <a:schemeClr val="tx2"/>
                </a:solidFill>
              </a:rPr>
              <a:t>Sensory toolkit</a:t>
            </a:r>
            <a:r>
              <a:rPr lang="en-GB" dirty="0"/>
              <a:t>: </a:t>
            </a:r>
            <a:r>
              <a:rPr lang="en-GB" u="sng" dirty="0">
                <a:hlinkClick r:id="rId5"/>
              </a:rPr>
              <a:t>https://thespiralfoundation.org/adults-and-adolescents-toolkit/</a:t>
            </a:r>
            <a:endParaRPr lang="en-GB" u="sng" dirty="0"/>
          </a:p>
          <a:p>
            <a:pPr lvl="0"/>
            <a:endParaRPr lang="en-GB" u="sng" dirty="0"/>
          </a:p>
          <a:p>
            <a:r>
              <a:rPr lang="en-GB" dirty="0">
                <a:solidFill>
                  <a:schemeClr val="tx2"/>
                </a:solidFill>
                <a:cs typeface="Arial" panose="020B0604020202020204" pitchFamily="34" charset="0"/>
              </a:rPr>
              <a:t>Grandin, T. (2006) </a:t>
            </a:r>
            <a:r>
              <a:rPr lang="en-GB" i="1" dirty="0">
                <a:solidFill>
                  <a:schemeClr val="tx2"/>
                </a:solidFill>
                <a:cs typeface="Arial" panose="020B0604020202020204" pitchFamily="34" charset="0"/>
              </a:rPr>
              <a:t>Thinking in Pictures</a:t>
            </a:r>
            <a:r>
              <a:rPr lang="en-GB" dirty="0">
                <a:solidFill>
                  <a:schemeClr val="tx2"/>
                </a:solidFill>
                <a:cs typeface="Arial" panose="020B0604020202020204" pitchFamily="34" charset="0"/>
              </a:rPr>
              <a:t>. Bloomsbury Publishing </a:t>
            </a:r>
          </a:p>
          <a:p>
            <a:endParaRPr lang="en-GB" u="sng" dirty="0">
              <a:solidFill>
                <a:schemeClr val="tx2"/>
              </a:solidFill>
              <a:cs typeface="Arial" panose="020B0604020202020204" pitchFamily="34" charset="0"/>
            </a:endParaRPr>
          </a:p>
          <a:p>
            <a:r>
              <a:rPr lang="en-GB" dirty="0">
                <a:solidFill>
                  <a:schemeClr val="tx2"/>
                </a:solidFill>
                <a:cs typeface="Arial" panose="020B0604020202020204" pitchFamily="34" charset="0"/>
              </a:rPr>
              <a:t>Purple Ella, Sensory processing video: </a:t>
            </a:r>
            <a:r>
              <a:rPr lang="en-GB" dirty="0">
                <a:hlinkClick r:id="rId6"/>
              </a:rPr>
              <a:t>AUTISM AND SENSORY </a:t>
            </a:r>
            <a:r>
              <a:rPr lang="en-GB" dirty="0" err="1">
                <a:hlinkClick r:id="rId6"/>
              </a:rPr>
              <a:t>PROCESSING|Purple</a:t>
            </a:r>
            <a:r>
              <a:rPr lang="en-GB" dirty="0">
                <a:hlinkClick r:id="rId6"/>
              </a:rPr>
              <a:t> Ella - YouTube</a:t>
            </a:r>
            <a:endParaRPr lang="en-GB" u="sng" dirty="0"/>
          </a:p>
          <a:p>
            <a:pPr lvl="0"/>
            <a:endParaRPr lang="en-GB" dirty="0"/>
          </a:p>
        </p:txBody>
      </p:sp>
    </p:spTree>
    <p:extLst>
      <p:ext uri="{BB962C8B-B14F-4D97-AF65-F5344CB8AC3E}">
        <p14:creationId xmlns:p14="http://schemas.microsoft.com/office/powerpoint/2010/main" val="394906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35BEC-8F07-43F9-A43A-3B7849F3864A}"/>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solidFill>
                  <a:schemeClr val="tx2"/>
                </a:solidFill>
              </a:rPr>
              <a:t>What is sensory processing?</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7B51033-8DCF-4A40-8EA1-C9CD1B6E7D5A}"/>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dirty="0">
                <a:solidFill>
                  <a:schemeClr val="tx2"/>
                </a:solidFill>
              </a:rPr>
              <a:t>Sensory processing is how the brain takes in information through our  senses and interprets this information about the body and the environment around us. This is then used to control and </a:t>
            </a:r>
            <a:r>
              <a:rPr lang="en-US" sz="2200" dirty="0" err="1">
                <a:solidFill>
                  <a:schemeClr val="tx2"/>
                </a:solidFill>
              </a:rPr>
              <a:t>organise</a:t>
            </a:r>
            <a:r>
              <a:rPr lang="en-US" sz="2200" dirty="0">
                <a:solidFill>
                  <a:schemeClr val="tx2"/>
                </a:solidFill>
              </a:rPr>
              <a:t> the body. </a:t>
            </a:r>
          </a:p>
          <a:p>
            <a:pPr indent="-228600">
              <a:lnSpc>
                <a:spcPct val="90000"/>
              </a:lnSpc>
              <a:spcAft>
                <a:spcPts val="600"/>
              </a:spcAft>
              <a:buFont typeface="Arial" panose="020B0604020202020204" pitchFamily="34" charset="0"/>
              <a:buChar char="•"/>
            </a:pPr>
            <a:endParaRPr lang="en-US" sz="2200" dirty="0">
              <a:solidFill>
                <a:schemeClr val="tx2"/>
              </a:solidFill>
            </a:endParaRPr>
          </a:p>
          <a:p>
            <a:pPr indent="-228600">
              <a:lnSpc>
                <a:spcPct val="90000"/>
              </a:lnSpc>
              <a:spcAft>
                <a:spcPts val="600"/>
              </a:spcAft>
              <a:buFont typeface="Arial" panose="020B0604020202020204" pitchFamily="34" charset="0"/>
              <a:buChar char="•"/>
            </a:pPr>
            <a:r>
              <a:rPr lang="en-US" sz="2200" dirty="0">
                <a:solidFill>
                  <a:schemeClr val="tx2"/>
                </a:solidFill>
              </a:rPr>
              <a:t>We all receive information in individual ways through our senses and this enables us to respond to produce an action or a </a:t>
            </a:r>
            <a:r>
              <a:rPr lang="en-US" sz="2200" dirty="0" err="1">
                <a:solidFill>
                  <a:schemeClr val="tx2"/>
                </a:solidFill>
              </a:rPr>
              <a:t>behaviour</a:t>
            </a:r>
            <a:r>
              <a:rPr lang="en-US" sz="2200" dirty="0">
                <a:solidFill>
                  <a:schemeClr val="tx2"/>
                </a:solidFill>
              </a:rPr>
              <a:t>.</a:t>
            </a:r>
          </a:p>
          <a:p>
            <a:pPr indent="-228600">
              <a:lnSpc>
                <a:spcPct val="90000"/>
              </a:lnSpc>
              <a:spcAft>
                <a:spcPts val="600"/>
              </a:spcAft>
              <a:buFont typeface="Arial" panose="020B0604020202020204" pitchFamily="34" charset="0"/>
              <a:buChar char="•"/>
            </a:pPr>
            <a:endParaRPr lang="en-US" sz="2200" dirty="0"/>
          </a:p>
        </p:txBody>
      </p:sp>
      <p:pic>
        <p:nvPicPr>
          <p:cNvPr id="5122" name="Picture 2" descr="Sensory Processing and Sensory Integration in Individuals with ASD -  Special Needs Resource">
            <a:extLst>
              <a:ext uri="{FF2B5EF4-FFF2-40B4-BE49-F238E27FC236}">
                <a16:creationId xmlns:a16="http://schemas.microsoft.com/office/drawing/2014/main" id="{92E5C580-83EB-4676-B52D-EB44FAFCB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5" r="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12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755903" y="3399769"/>
            <a:ext cx="10640754" cy="775845"/>
          </a:xfrm>
        </p:spPr>
        <p:txBody>
          <a:bodyPr vert="horz" lIns="91440" tIns="45720" rIns="91440" bIns="45720" rtlCol="0" anchor="b">
            <a:normAutofit/>
          </a:bodyPr>
          <a:lstStyle/>
          <a:p>
            <a:pPr algn="ctr"/>
            <a:r>
              <a:rPr lang="en-US" sz="4000" kern="1200" dirty="0">
                <a:solidFill>
                  <a:schemeClr val="tx2"/>
                </a:solidFill>
                <a:latin typeface="+mj-lt"/>
                <a:ea typeface="+mj-ea"/>
                <a:cs typeface="+mj-cs"/>
              </a:rPr>
              <a:t>The eighth sense: </a:t>
            </a:r>
            <a:r>
              <a:rPr lang="en-US" sz="4000" kern="1200" dirty="0" err="1">
                <a:solidFill>
                  <a:schemeClr val="tx2"/>
                </a:solidFill>
                <a:latin typeface="+mj-lt"/>
                <a:ea typeface="+mj-ea"/>
                <a:cs typeface="+mj-cs"/>
              </a:rPr>
              <a:t>Interoception</a:t>
            </a:r>
            <a:endParaRPr lang="en-US" sz="4000" kern="1200" dirty="0">
              <a:solidFill>
                <a:schemeClr val="tx2"/>
              </a:solidFill>
              <a:latin typeface="+mj-lt"/>
              <a:ea typeface="+mj-ea"/>
              <a:cs typeface="+mj-cs"/>
            </a:endParaRP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F07A36FC-8B2F-40A9-9CAB-009FBBCA6EAA}"/>
              </a:ext>
            </a:extLst>
          </p:cNvPr>
          <p:cNvPicPr>
            <a:picLocks noChangeAspect="1"/>
          </p:cNvPicPr>
          <p:nvPr/>
        </p:nvPicPr>
        <p:blipFill>
          <a:blip r:embed="rId2"/>
          <a:stretch>
            <a:fillRect/>
          </a:stretch>
        </p:blipFill>
        <p:spPr>
          <a:xfrm>
            <a:off x="907879" y="320231"/>
            <a:ext cx="10314789" cy="2836567"/>
          </a:xfrm>
          <a:prstGeom prst="rect">
            <a:avLst/>
          </a:prstGeom>
        </p:spPr>
      </p:pic>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1BBF988-4764-4510-AB48-9BC68BEB8E4B}"/>
              </a:ext>
            </a:extLst>
          </p:cNvPr>
          <p:cNvSpPr txBox="1"/>
          <p:nvPr/>
        </p:nvSpPr>
        <p:spPr>
          <a:xfrm>
            <a:off x="450928" y="4783443"/>
            <a:ext cx="8362950" cy="1754326"/>
          </a:xfrm>
          <a:prstGeom prst="rect">
            <a:avLst/>
          </a:prstGeom>
          <a:noFill/>
        </p:spPr>
        <p:txBody>
          <a:bodyPr wrap="square" rtlCol="0">
            <a:spAutoFit/>
          </a:bodyPr>
          <a:lstStyle/>
          <a:p>
            <a:r>
              <a:rPr lang="en-GB" dirty="0" err="1">
                <a:solidFill>
                  <a:schemeClr val="tx2"/>
                </a:solidFill>
                <a:latin typeface="Arial" panose="020B0604020202020204" pitchFamily="34" charset="0"/>
                <a:cs typeface="Arial" panose="020B0604020202020204" pitchFamily="34" charset="0"/>
              </a:rPr>
              <a:t>Interoception</a:t>
            </a:r>
            <a:r>
              <a:rPr lang="en-GB" dirty="0">
                <a:solidFill>
                  <a:schemeClr val="tx2"/>
                </a:solidFill>
                <a:latin typeface="Arial" panose="020B0604020202020204" pitchFamily="34" charset="0"/>
                <a:cs typeface="Arial" panose="020B0604020202020204" pitchFamily="34" charset="0"/>
              </a:rPr>
              <a:t> is a lesser-known sense that helps you understand and feel what’s going on inside your body.</a:t>
            </a:r>
          </a:p>
          <a:p>
            <a:endParaRPr lang="en-GB"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People who have difficulties with </a:t>
            </a:r>
            <a:r>
              <a:rPr lang="en-GB" dirty="0" err="1">
                <a:solidFill>
                  <a:schemeClr val="tx2"/>
                </a:solidFill>
                <a:latin typeface="Arial" panose="020B0604020202020204" pitchFamily="34" charset="0"/>
                <a:cs typeface="Arial" panose="020B0604020202020204" pitchFamily="34" charset="0"/>
              </a:rPr>
              <a:t>interoception</a:t>
            </a:r>
            <a:r>
              <a:rPr lang="en-GB" dirty="0">
                <a:solidFill>
                  <a:schemeClr val="tx2"/>
                </a:solidFill>
                <a:latin typeface="Arial" panose="020B0604020202020204" pitchFamily="34" charset="0"/>
                <a:cs typeface="Arial" panose="020B0604020202020204" pitchFamily="34" charset="0"/>
              </a:rPr>
              <a:t> may find it tricky to recognise when they feel hungry, full, hot, cold, or thirsty. They may also find it hard to recognise and regulate their emotions.</a:t>
            </a:r>
          </a:p>
        </p:txBody>
      </p:sp>
      <p:pic>
        <p:nvPicPr>
          <p:cNvPr id="1026" name="Picture 2">
            <a:extLst>
              <a:ext uri="{FF2B5EF4-FFF2-40B4-BE49-F238E27FC236}">
                <a16:creationId xmlns:a16="http://schemas.microsoft.com/office/drawing/2014/main" id="{0848B7C1-2B0E-4C62-A775-327D60793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9974" y="4734620"/>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62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3700">
                <a:solidFill>
                  <a:schemeClr val="tx2"/>
                </a:solidFill>
              </a:rPr>
              <a:t>When can sensory processing become a problem?</a:t>
            </a:r>
          </a:p>
        </p:txBody>
      </p:sp>
      <p:cxnSp>
        <p:nvCxnSpPr>
          <p:cNvPr id="4100"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28DDC34-CBCF-4132-84B4-68122FC0BD77}"/>
              </a:ext>
            </a:extLst>
          </p:cNvPr>
          <p:cNvSpPr txBox="1"/>
          <p:nvPr/>
        </p:nvSpPr>
        <p:spPr>
          <a:xfrm>
            <a:off x="655321" y="2575034"/>
            <a:ext cx="5120113" cy="34622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solidFill>
                  <a:schemeClr val="tx2"/>
                </a:solidFill>
              </a:rPr>
              <a:t>A person with autism and sensory processing difficulties may get too much or not enough stimulation from their environment. This can become a problem when sensory experiences and resulting </a:t>
            </a:r>
            <a:r>
              <a:rPr lang="en-US" dirty="0" err="1">
                <a:solidFill>
                  <a:schemeClr val="tx2"/>
                </a:solidFill>
              </a:rPr>
              <a:t>behaviours</a:t>
            </a:r>
            <a:r>
              <a:rPr lang="en-US" dirty="0">
                <a:solidFill>
                  <a:schemeClr val="tx2"/>
                </a:solidFill>
              </a:rPr>
              <a:t> stop people from participating in everyday activities and inhibit their ability to regulate their emotions. These experiences can lead to people feeling overwhelmed and people can experience sensory overload. Sensory overload can cause anxiety, stress, pain, </a:t>
            </a:r>
            <a:r>
              <a:rPr lang="en-US" dirty="0" err="1">
                <a:solidFill>
                  <a:schemeClr val="tx2"/>
                </a:solidFill>
              </a:rPr>
              <a:t>behavioural</a:t>
            </a:r>
            <a:r>
              <a:rPr lang="en-US" dirty="0">
                <a:solidFill>
                  <a:schemeClr val="tx2"/>
                </a:solidFill>
              </a:rPr>
              <a:t> outburst, meltdowns or shutdowns.</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pic>
        <p:nvPicPr>
          <p:cNvPr id="4098" name="Picture 2" descr="London ranked seventh worst city in the world for traffic jams | Metro News">
            <a:extLst>
              <a:ext uri="{FF2B5EF4-FFF2-40B4-BE49-F238E27FC236}">
                <a16:creationId xmlns:a16="http://schemas.microsoft.com/office/drawing/2014/main" id="{65430DAF-6F0D-4FFE-B2A7-85A296951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98" r="20954" b="-1"/>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07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293467" y="360368"/>
            <a:ext cx="10640754" cy="775845"/>
          </a:xfrm>
        </p:spPr>
        <p:txBody>
          <a:bodyPr vert="horz" lIns="91440" tIns="45720" rIns="91440" bIns="45720" rtlCol="0" anchor="b">
            <a:normAutofit fontScale="90000"/>
          </a:bodyPr>
          <a:lstStyle/>
          <a:p>
            <a:pPr algn="ctr"/>
            <a:r>
              <a:rPr lang="en-US" sz="4000" kern="1200" dirty="0">
                <a:solidFill>
                  <a:schemeClr val="tx2"/>
                </a:solidFill>
                <a:latin typeface="+mj-lt"/>
                <a:ea typeface="+mj-ea"/>
                <a:cs typeface="+mj-cs"/>
              </a:rPr>
              <a:t>How sensory overload </a:t>
            </a:r>
            <a:r>
              <a:rPr lang="en-US" sz="4000" dirty="0">
                <a:solidFill>
                  <a:schemeClr val="tx2"/>
                </a:solidFill>
              </a:rPr>
              <a:t>can</a:t>
            </a:r>
            <a:r>
              <a:rPr lang="en-US" sz="4000" kern="1200" dirty="0">
                <a:solidFill>
                  <a:schemeClr val="tx2"/>
                </a:solidFill>
                <a:latin typeface="+mj-lt"/>
                <a:ea typeface="+mj-ea"/>
                <a:cs typeface="+mj-cs"/>
              </a:rPr>
              <a:t> impact an autistic person</a:t>
            </a: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28DDC34-CBCF-4132-84B4-68122FC0BD77}"/>
              </a:ext>
            </a:extLst>
          </p:cNvPr>
          <p:cNvSpPr txBox="1"/>
          <p:nvPr/>
        </p:nvSpPr>
        <p:spPr>
          <a:xfrm>
            <a:off x="264892" y="1335132"/>
            <a:ext cx="10401300" cy="1015663"/>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r>
              <a:rPr lang="en-US" dirty="0"/>
              <a:t> </a:t>
            </a:r>
            <a:endParaRPr lang="en-GB" dirty="0"/>
          </a:p>
          <a:p>
            <a:endParaRPr lang="en-GB" dirty="0"/>
          </a:p>
        </p:txBody>
      </p:sp>
      <p:sp>
        <p:nvSpPr>
          <p:cNvPr id="6" name="TextBox 5">
            <a:extLst>
              <a:ext uri="{FF2B5EF4-FFF2-40B4-BE49-F238E27FC236}">
                <a16:creationId xmlns:a16="http://schemas.microsoft.com/office/drawing/2014/main" id="{BC493612-FBEA-4CF4-8C35-ED24EDDAAF3B}"/>
              </a:ext>
            </a:extLst>
          </p:cNvPr>
          <p:cNvSpPr txBox="1"/>
          <p:nvPr/>
        </p:nvSpPr>
        <p:spPr>
          <a:xfrm>
            <a:off x="6343650" y="5210175"/>
            <a:ext cx="4714875" cy="1200329"/>
          </a:xfrm>
          <a:prstGeom prst="rect">
            <a:avLst/>
          </a:prstGeom>
          <a:noFill/>
        </p:spPr>
        <p:txBody>
          <a:bodyPr wrap="square" rtlCol="0">
            <a:spAutoFit/>
          </a:bodyPr>
          <a:lstStyle/>
          <a:p>
            <a:r>
              <a:rPr lang="en-GB" altLang="en-US" dirty="0">
                <a:solidFill>
                  <a:srgbClr val="FF0000"/>
                </a:solidFill>
                <a:latin typeface="Arial" panose="020B0604020202020204" pitchFamily="34" charset="0"/>
                <a:cs typeface="Arial" panose="020B0604020202020204" pitchFamily="34" charset="0"/>
              </a:rPr>
              <a:t>This video is good for supporters to watch to gain an insight on sensory overload, but can be too intense for some people with autism </a:t>
            </a:r>
          </a:p>
          <a:p>
            <a:endParaRPr lang="en-GB" dirty="0"/>
          </a:p>
        </p:txBody>
      </p:sp>
      <p:sp>
        <p:nvSpPr>
          <p:cNvPr id="7" name="TextBox 6">
            <a:extLst>
              <a:ext uri="{FF2B5EF4-FFF2-40B4-BE49-F238E27FC236}">
                <a16:creationId xmlns:a16="http://schemas.microsoft.com/office/drawing/2014/main" id="{44AD9DF0-FC5A-4C3A-A0F6-6A8138022D8D}"/>
              </a:ext>
            </a:extLst>
          </p:cNvPr>
          <p:cNvSpPr txBox="1"/>
          <p:nvPr/>
        </p:nvSpPr>
        <p:spPr>
          <a:xfrm>
            <a:off x="619125" y="1533525"/>
            <a:ext cx="10640754" cy="2708434"/>
          </a:xfrm>
          <a:prstGeom prst="rect">
            <a:avLst/>
          </a:prstGeom>
          <a:noFill/>
        </p:spPr>
        <p:txBody>
          <a:bodyPr wrap="square" rtlCol="0">
            <a:spAutoFit/>
          </a:bodyPr>
          <a:lstStyle/>
          <a:p>
            <a:r>
              <a:rPr lang="en-GB" sz="1700" dirty="0">
                <a:solidFill>
                  <a:schemeClr val="tx2"/>
                </a:solidFill>
                <a:latin typeface="Arial" panose="020B0604020202020204" pitchFamily="34" charset="0"/>
                <a:cs typeface="Arial" panose="020B0604020202020204" pitchFamily="34" charset="0"/>
              </a:rPr>
              <a:t>Sensory overload can impact an autistic person and their ability to carry out everyday tasks. A person may feel very overwhelmed when engaging in tasks such as visiting the supermarket, using public transport or attending work and education. This can be due to the sensory experiences in that environment. In a supermarket there may be music in the background, someone talking on a </a:t>
            </a:r>
            <a:r>
              <a:rPr lang="en-GB" sz="1700" dirty="0" err="1">
                <a:solidFill>
                  <a:schemeClr val="tx2"/>
                </a:solidFill>
                <a:latin typeface="Arial" panose="020B0604020202020204" pitchFamily="34" charset="0"/>
                <a:cs typeface="Arial" panose="020B0604020202020204" pitchFamily="34" charset="0"/>
              </a:rPr>
              <a:t>tannoy</a:t>
            </a:r>
            <a:r>
              <a:rPr lang="en-GB" sz="1700" dirty="0">
                <a:solidFill>
                  <a:schemeClr val="tx2"/>
                </a:solidFill>
                <a:latin typeface="Arial" panose="020B0604020202020204" pitchFamily="34" charset="0"/>
                <a:cs typeface="Arial" panose="020B0604020202020204" pitchFamily="34" charset="0"/>
              </a:rPr>
              <a:t>, customers talking, tills beeping, food smells and harsh lighting. All of these things combined can be very overwhelming to take in and process all at once. These experiences can lead to people avoiding situations, becoming isolated and anxious.</a:t>
            </a:r>
          </a:p>
          <a:p>
            <a:endParaRPr lang="en-GB" sz="1700" dirty="0">
              <a:solidFill>
                <a:schemeClr val="tx2"/>
              </a:solidFill>
              <a:latin typeface="Arial" panose="020B0604020202020204" pitchFamily="34" charset="0"/>
              <a:cs typeface="Arial" panose="020B0604020202020204" pitchFamily="34" charset="0"/>
            </a:endParaRPr>
          </a:p>
          <a:p>
            <a:r>
              <a:rPr lang="en-GB" sz="1700" dirty="0">
                <a:solidFill>
                  <a:schemeClr val="tx2"/>
                </a:solidFill>
                <a:latin typeface="Arial" panose="020B0604020202020204" pitchFamily="34" charset="0"/>
                <a:cs typeface="Arial" panose="020B0604020202020204" pitchFamily="34" charset="0"/>
              </a:rPr>
              <a:t>There are many ways that sensory overload can be avoided through learning about our own sensory preferences and adapting the environment around us.</a:t>
            </a:r>
          </a:p>
        </p:txBody>
      </p:sp>
      <p:sp>
        <p:nvSpPr>
          <p:cNvPr id="3" name="Rectangle 2">
            <a:extLst>
              <a:ext uri="{FF2B5EF4-FFF2-40B4-BE49-F238E27FC236}">
                <a16:creationId xmlns:a16="http://schemas.microsoft.com/office/drawing/2014/main" id="{DB47D004-7937-4DDC-A674-325875C46AA1}"/>
              </a:ext>
            </a:extLst>
          </p:cNvPr>
          <p:cNvSpPr/>
          <p:nvPr/>
        </p:nvSpPr>
        <p:spPr>
          <a:xfrm>
            <a:off x="293467" y="5266222"/>
            <a:ext cx="5372048" cy="369332"/>
          </a:xfrm>
          <a:prstGeom prst="rect">
            <a:avLst/>
          </a:prstGeom>
        </p:spPr>
        <p:txBody>
          <a:bodyPr wrap="none">
            <a:spAutoFit/>
          </a:bodyPr>
          <a:lstStyle/>
          <a:p>
            <a:r>
              <a:rPr lang="en-GB" dirty="0">
                <a:latin typeface="Arial" panose="020B0604020202020204" pitchFamily="34" charset="0"/>
                <a:cs typeface="Arial" panose="020B0604020202020204" pitchFamily="34" charset="0"/>
                <a:hlinkClick r:id="rId2"/>
              </a:rPr>
              <a:t>https://www.youtube.com/watch?v=K2P4Ed6G3gw</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86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290025" y="807850"/>
            <a:ext cx="10640754" cy="775845"/>
          </a:xfrm>
        </p:spPr>
        <p:txBody>
          <a:bodyPr vert="horz" lIns="91440" tIns="45720" rIns="91440" bIns="45720" rtlCol="0" anchor="b">
            <a:normAutofit fontScale="90000"/>
          </a:bodyPr>
          <a:lstStyle/>
          <a:p>
            <a:pPr algn="ctr"/>
            <a:r>
              <a:rPr lang="en-US" sz="4000" dirty="0">
                <a:solidFill>
                  <a:schemeClr val="tx2"/>
                </a:solidFill>
              </a:rPr>
              <a:t>Considerations on how to support</a:t>
            </a:r>
            <a:r>
              <a:rPr lang="en-US" sz="4000" kern="1200" dirty="0">
                <a:solidFill>
                  <a:schemeClr val="tx2"/>
                </a:solidFill>
                <a:latin typeface="+mj-lt"/>
                <a:ea typeface="+mj-ea"/>
                <a:cs typeface="+mj-cs"/>
              </a:rPr>
              <a:t> someone </a:t>
            </a:r>
            <a:r>
              <a:rPr lang="en-US" sz="4000" dirty="0">
                <a:solidFill>
                  <a:schemeClr val="tx2"/>
                </a:solidFill>
              </a:rPr>
              <a:t>that experiences </a:t>
            </a:r>
            <a:r>
              <a:rPr lang="en-US" sz="4000" kern="1200" dirty="0">
                <a:solidFill>
                  <a:schemeClr val="tx2"/>
                </a:solidFill>
                <a:latin typeface="+mj-lt"/>
                <a:ea typeface="+mj-ea"/>
                <a:cs typeface="+mj-cs"/>
              </a:rPr>
              <a:t>sensory overload</a:t>
            </a: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28DDC34-CBCF-4132-84B4-68122FC0BD77}"/>
              </a:ext>
            </a:extLst>
          </p:cNvPr>
          <p:cNvSpPr txBox="1"/>
          <p:nvPr/>
        </p:nvSpPr>
        <p:spPr>
          <a:xfrm>
            <a:off x="264892" y="1335132"/>
            <a:ext cx="10401300" cy="1015663"/>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r>
              <a:rPr lang="en-US" dirty="0"/>
              <a:t> </a:t>
            </a:r>
            <a:endParaRPr lang="en-GB" dirty="0"/>
          </a:p>
          <a:p>
            <a:endParaRPr lang="en-GB" dirty="0"/>
          </a:p>
        </p:txBody>
      </p:sp>
      <p:sp>
        <p:nvSpPr>
          <p:cNvPr id="3" name="Rectangle 2">
            <a:extLst>
              <a:ext uri="{FF2B5EF4-FFF2-40B4-BE49-F238E27FC236}">
                <a16:creationId xmlns:a16="http://schemas.microsoft.com/office/drawing/2014/main" id="{4973621C-51DA-4165-8E3D-F9C43FB4CB79}"/>
              </a:ext>
            </a:extLst>
          </p:cNvPr>
          <p:cNvSpPr/>
          <p:nvPr/>
        </p:nvSpPr>
        <p:spPr>
          <a:xfrm>
            <a:off x="647700" y="1832258"/>
            <a:ext cx="10401300" cy="4801314"/>
          </a:xfrm>
          <a:prstGeom prst="rect">
            <a:avLst/>
          </a:prstGeom>
        </p:spPr>
        <p:txBody>
          <a:bodyPr wrap="square">
            <a:spAutoFit/>
          </a:bodyPr>
          <a:lstStyle/>
          <a:p>
            <a:r>
              <a:rPr lang="en-GB" b="0" i="0" dirty="0">
                <a:solidFill>
                  <a:schemeClr val="tx2"/>
                </a:solidFill>
                <a:effectLst/>
                <a:latin typeface="Arial" panose="020B0604020202020204" pitchFamily="34" charset="0"/>
                <a:cs typeface="Arial" panose="020B0604020202020204" pitchFamily="34" charset="0"/>
              </a:rPr>
              <a:t>If you are having a meltdown, or not responding there are things that you can do to help. Often, small changes to the environment can make a difference. Keeping a diary or log of your meltdowns and thinking about </a:t>
            </a:r>
            <a:r>
              <a:rPr lang="en-GB" dirty="0">
                <a:solidFill>
                  <a:schemeClr val="tx2"/>
                </a:solidFill>
                <a:latin typeface="Arial" panose="020B0604020202020204" pitchFamily="34" charset="0"/>
                <a:cs typeface="Arial" panose="020B0604020202020204" pitchFamily="34" charset="0"/>
              </a:rPr>
              <a:t>what happened before, during and after can be helpful in recognising how and when you may be experiencing sensory overload and can be helpful in highlighting strategies.</a:t>
            </a:r>
          </a:p>
          <a:p>
            <a:endParaRPr lang="en-GB" b="0" i="0" dirty="0">
              <a:solidFill>
                <a:schemeClr val="tx2"/>
              </a:solidFill>
              <a:effectLst/>
              <a:latin typeface="Arial" panose="020B0604020202020204" pitchFamily="34" charset="0"/>
              <a:cs typeface="Arial" panose="020B0604020202020204" pitchFamily="34" charset="0"/>
            </a:endParaRPr>
          </a:p>
          <a:p>
            <a:r>
              <a:rPr lang="en-GB" b="0" i="0" dirty="0">
                <a:solidFill>
                  <a:schemeClr val="tx2"/>
                </a:solidFill>
                <a:effectLst/>
                <a:latin typeface="Arial" panose="020B0604020202020204" pitchFamily="34" charset="0"/>
                <a:cs typeface="Arial" panose="020B0604020202020204" pitchFamily="34" charset="0"/>
              </a:rPr>
              <a:t>Three points to remember are:</a:t>
            </a:r>
          </a:p>
          <a:p>
            <a:endParaRPr lang="en-GB" b="0" i="0" dirty="0">
              <a:solidFill>
                <a:schemeClr val="tx2"/>
              </a:solidFill>
              <a:effectLst/>
              <a:latin typeface="Arial" panose="020B0604020202020204" pitchFamily="34" charset="0"/>
              <a:cs typeface="Arial" panose="020B0604020202020204" pitchFamily="34" charset="0"/>
            </a:endParaRPr>
          </a:p>
          <a:p>
            <a:pPr>
              <a:buFont typeface="+mj-lt"/>
              <a:buAutoNum type="arabicPeriod"/>
            </a:pPr>
            <a:r>
              <a:rPr lang="en-GB" b="1" dirty="0">
                <a:solidFill>
                  <a:schemeClr val="tx2"/>
                </a:solidFill>
                <a:latin typeface="Arial" panose="020B0604020202020204" pitchFamily="34" charset="0"/>
                <a:cs typeface="Arial" panose="020B0604020202020204" pitchFamily="34" charset="0"/>
              </a:rPr>
              <a:t>B</a:t>
            </a:r>
            <a:r>
              <a:rPr lang="en-GB" b="1" i="0" dirty="0">
                <a:solidFill>
                  <a:schemeClr val="tx2"/>
                </a:solidFill>
                <a:effectLst/>
                <a:latin typeface="Arial" panose="020B0604020202020204" pitchFamily="34" charset="0"/>
                <a:cs typeface="Arial" panose="020B0604020202020204" pitchFamily="34" charset="0"/>
              </a:rPr>
              <a:t>e aware.</a:t>
            </a:r>
            <a:r>
              <a:rPr lang="en-GB" b="0" i="0" dirty="0">
                <a:solidFill>
                  <a:schemeClr val="tx2"/>
                </a:solidFill>
                <a:effectLst/>
                <a:latin typeface="Arial" panose="020B0604020202020204" pitchFamily="34" charset="0"/>
                <a:cs typeface="Arial" panose="020B0604020202020204" pitchFamily="34" charset="0"/>
              </a:rPr>
              <a:t> Look at the environment to see if it is creating difficulties. Can you change anything?</a:t>
            </a:r>
          </a:p>
          <a:p>
            <a:pPr>
              <a:buFont typeface="+mj-lt"/>
              <a:buAutoNum type="arabicPeriod"/>
            </a:pPr>
            <a:r>
              <a:rPr lang="en-GB" b="1" dirty="0">
                <a:solidFill>
                  <a:schemeClr val="tx2"/>
                </a:solidFill>
                <a:latin typeface="Arial" panose="020B0604020202020204" pitchFamily="34" charset="0"/>
                <a:cs typeface="Arial" panose="020B0604020202020204" pitchFamily="34" charset="0"/>
              </a:rPr>
              <a:t>B</a:t>
            </a:r>
            <a:r>
              <a:rPr lang="en-GB" b="1" i="0" dirty="0">
                <a:solidFill>
                  <a:schemeClr val="tx2"/>
                </a:solidFill>
                <a:effectLst/>
                <a:latin typeface="Arial" panose="020B0604020202020204" pitchFamily="34" charset="0"/>
                <a:cs typeface="Arial" panose="020B0604020202020204" pitchFamily="34" charset="0"/>
              </a:rPr>
              <a:t>e creative.</a:t>
            </a:r>
            <a:r>
              <a:rPr lang="en-GB" b="0" i="0" dirty="0">
                <a:solidFill>
                  <a:schemeClr val="tx2"/>
                </a:solidFill>
                <a:effectLst/>
                <a:latin typeface="Arial" panose="020B0604020202020204" pitchFamily="34" charset="0"/>
                <a:cs typeface="Arial" panose="020B0604020202020204" pitchFamily="34" charset="0"/>
              </a:rPr>
              <a:t> Think of some positive sensory experiences that you enjoy and can incorporate into your day to day life.</a:t>
            </a:r>
          </a:p>
          <a:p>
            <a:pPr>
              <a:buFont typeface="+mj-lt"/>
              <a:buAutoNum type="arabicPeriod"/>
            </a:pPr>
            <a:r>
              <a:rPr lang="en-GB" b="1" dirty="0">
                <a:solidFill>
                  <a:schemeClr val="tx2"/>
                </a:solidFill>
                <a:latin typeface="Arial" panose="020B0604020202020204" pitchFamily="34" charset="0"/>
                <a:cs typeface="Arial" panose="020B0604020202020204" pitchFamily="34" charset="0"/>
              </a:rPr>
              <a:t>B</a:t>
            </a:r>
            <a:r>
              <a:rPr lang="en-GB" b="1" i="0" dirty="0">
                <a:solidFill>
                  <a:schemeClr val="tx2"/>
                </a:solidFill>
                <a:effectLst/>
                <a:latin typeface="Arial" panose="020B0604020202020204" pitchFamily="34" charset="0"/>
                <a:cs typeface="Arial" panose="020B0604020202020204" pitchFamily="34" charset="0"/>
              </a:rPr>
              <a:t>e prepared.</a:t>
            </a:r>
            <a:r>
              <a:rPr lang="en-GB" b="0" i="0" dirty="0">
                <a:solidFill>
                  <a:schemeClr val="tx2"/>
                </a:solidFill>
                <a:effectLst/>
                <a:latin typeface="Arial" panose="020B0604020202020204" pitchFamily="34" charset="0"/>
                <a:cs typeface="Arial" panose="020B0604020202020204" pitchFamily="34" charset="0"/>
              </a:rPr>
              <a:t> Research in advance about possible sensory stimuli </a:t>
            </a:r>
            <a:r>
              <a:rPr lang="en-GB" dirty="0">
                <a:solidFill>
                  <a:schemeClr val="tx2"/>
                </a:solidFill>
                <a:latin typeface="Arial" panose="020B0604020202020204" pitchFamily="34" charset="0"/>
                <a:cs typeface="Arial" panose="020B0604020202020204" pitchFamily="34" charset="0"/>
              </a:rPr>
              <a:t>that you</a:t>
            </a:r>
            <a:r>
              <a:rPr lang="en-GB" b="0" i="0" dirty="0">
                <a:solidFill>
                  <a:schemeClr val="tx2"/>
                </a:solidFill>
                <a:effectLst/>
                <a:latin typeface="Arial" panose="020B0604020202020204" pitchFamily="34" charset="0"/>
                <a:cs typeface="Arial" panose="020B0604020202020204" pitchFamily="34" charset="0"/>
              </a:rPr>
              <a:t> may experience in different environments. (NAS 2021).</a:t>
            </a:r>
          </a:p>
          <a:p>
            <a:pPr>
              <a:buFont typeface="+mj-lt"/>
              <a:buAutoNum type="arabicPeriod"/>
            </a:pPr>
            <a:endParaRPr lang="en-GB"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Some other things to consider are; having access to a lower stimulus space, having time to process information, access to a safe space to calm down and rest after experiencing a meltdown or shut down. A lot of people will feel exhaustion afterwards and will benefit from this time to rest and recover. </a:t>
            </a:r>
          </a:p>
        </p:txBody>
      </p:sp>
    </p:spTree>
    <p:extLst>
      <p:ext uri="{BB962C8B-B14F-4D97-AF65-F5344CB8AC3E}">
        <p14:creationId xmlns:p14="http://schemas.microsoft.com/office/powerpoint/2010/main" val="387965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264892" y="486704"/>
            <a:ext cx="10640754" cy="775845"/>
          </a:xfrm>
        </p:spPr>
        <p:txBody>
          <a:bodyPr vert="horz" lIns="91440" tIns="45720" rIns="91440" bIns="45720" rtlCol="0" anchor="b">
            <a:normAutofit fontScale="90000"/>
          </a:bodyPr>
          <a:lstStyle/>
          <a:p>
            <a:pPr algn="ctr"/>
            <a:r>
              <a:rPr lang="en-US" sz="4000" kern="1200" dirty="0">
                <a:solidFill>
                  <a:schemeClr val="tx2"/>
                </a:solidFill>
                <a:latin typeface="+mj-lt"/>
                <a:ea typeface="+mj-ea"/>
                <a:cs typeface="+mj-cs"/>
              </a:rPr>
              <a:t>Resources that can be used to communicate sensory needs</a:t>
            </a: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28DDC34-CBCF-4132-84B4-68122FC0BD77}"/>
              </a:ext>
            </a:extLst>
          </p:cNvPr>
          <p:cNvSpPr txBox="1"/>
          <p:nvPr/>
        </p:nvSpPr>
        <p:spPr>
          <a:xfrm>
            <a:off x="264892" y="1335132"/>
            <a:ext cx="10401300" cy="1015663"/>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r>
              <a:rPr lang="en-US" dirty="0"/>
              <a:t> </a:t>
            </a:r>
            <a:endParaRPr lang="en-GB" dirty="0"/>
          </a:p>
          <a:p>
            <a:endParaRPr lang="en-GB" dirty="0"/>
          </a:p>
        </p:txBody>
      </p:sp>
      <p:sp>
        <p:nvSpPr>
          <p:cNvPr id="3" name="Rectangle 2">
            <a:extLst>
              <a:ext uri="{FF2B5EF4-FFF2-40B4-BE49-F238E27FC236}">
                <a16:creationId xmlns:a16="http://schemas.microsoft.com/office/drawing/2014/main" id="{4973621C-51DA-4165-8E3D-F9C43FB4CB79}"/>
              </a:ext>
            </a:extLst>
          </p:cNvPr>
          <p:cNvSpPr/>
          <p:nvPr/>
        </p:nvSpPr>
        <p:spPr>
          <a:xfrm>
            <a:off x="647700" y="1832258"/>
            <a:ext cx="10401300" cy="369332"/>
          </a:xfrm>
          <a:prstGeom prst="rect">
            <a:avLst/>
          </a:prstGeom>
        </p:spPr>
        <p:txBody>
          <a:bodyPr wrap="square">
            <a:spAutoFit/>
          </a:bodyPr>
          <a:lstStyle/>
          <a:p>
            <a:endParaRPr lang="en-GB" dirty="0">
              <a:solidFill>
                <a:schemeClr val="tx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830E9E9-6D59-4A3D-B1DD-D75C66745B3A}"/>
              </a:ext>
            </a:extLst>
          </p:cNvPr>
          <p:cNvSpPr/>
          <p:nvPr/>
        </p:nvSpPr>
        <p:spPr>
          <a:xfrm>
            <a:off x="677196" y="1262549"/>
            <a:ext cx="6764422" cy="5816977"/>
          </a:xfrm>
          <a:prstGeom prst="rect">
            <a:avLst/>
          </a:prstGeom>
        </p:spPr>
        <p:txBody>
          <a:bodyPr wrap="square">
            <a:spAutoFit/>
          </a:bodyPr>
          <a:lstStyle/>
          <a:p>
            <a:pPr marL="365760" indent="-256032" algn="just">
              <a:buFont typeface="Arial" panose="020B0604020202020204" pitchFamily="34" charset="0"/>
              <a:buChar char="•"/>
              <a:defRPr/>
            </a:pPr>
            <a:r>
              <a:rPr lang="en-GB" altLang="en-US" b="1" dirty="0">
                <a:solidFill>
                  <a:schemeClr val="tx2"/>
                </a:solidFill>
                <a:latin typeface="Arial" panose="020B0604020202020204" pitchFamily="34" charset="0"/>
                <a:cs typeface="Arial" panose="020B0604020202020204" pitchFamily="34" charset="0"/>
              </a:rPr>
              <a:t>Autism alert card  </a:t>
            </a:r>
          </a:p>
          <a:p>
            <a:pPr marL="365760" indent="-256032" algn="just">
              <a:buFont typeface="Arial" panose="020B0604020202020204" pitchFamily="34" charset="0"/>
              <a:buChar char="•"/>
              <a:defRPr/>
            </a:pPr>
            <a:endParaRPr lang="en-GB" altLang="en-US" b="1" dirty="0">
              <a:solidFill>
                <a:schemeClr val="tx2"/>
              </a:solidFill>
              <a:latin typeface="Arial" panose="020B0604020202020204" pitchFamily="34" charset="0"/>
              <a:cs typeface="Arial" panose="020B0604020202020204" pitchFamily="34" charset="0"/>
            </a:endParaRPr>
          </a:p>
          <a:p>
            <a:pPr algn="just">
              <a:defRPr/>
            </a:pPr>
            <a:r>
              <a:rPr lang="en-GB" dirty="0">
                <a:solidFill>
                  <a:schemeClr val="tx2"/>
                </a:solidFill>
                <a:latin typeface="Arial" panose="020B0604020202020204" pitchFamily="34" charset="0"/>
                <a:cs typeface="Arial" panose="020B0604020202020204" pitchFamily="34" charset="0"/>
              </a:rPr>
              <a:t>This card is a great way for people to let the public know they are autistic and that they may need some extra time or help in certain situations. Download the I Am Autistic Card for free, here: </a:t>
            </a:r>
            <a:r>
              <a:rPr lang="en-GB" dirty="0">
                <a:latin typeface="Arial" panose="020B0604020202020204" pitchFamily="34" charset="0"/>
                <a:cs typeface="Arial" panose="020B0604020202020204" pitchFamily="34" charset="0"/>
                <a:hlinkClick r:id="rId2"/>
              </a:rPr>
              <a:t>I am autistic card (autism.org.uk)</a:t>
            </a:r>
            <a:r>
              <a:rPr lang="en-GB" dirty="0">
                <a:latin typeface="Arial" panose="020B0604020202020204" pitchFamily="34" charset="0"/>
                <a:cs typeface="Arial" panose="020B0604020202020204" pitchFamily="34" charset="0"/>
              </a:rPr>
              <a:t>. </a:t>
            </a:r>
            <a:r>
              <a:rPr lang="en-GB" dirty="0">
                <a:solidFill>
                  <a:schemeClr val="tx2"/>
                </a:solidFill>
                <a:latin typeface="Arial" panose="020B0604020202020204" pitchFamily="34" charset="0"/>
                <a:cs typeface="Arial" panose="020B0604020202020204" pitchFamily="34" charset="0"/>
              </a:rPr>
              <a:t>You can also get an autism alert card from Amazon or </a:t>
            </a:r>
            <a:r>
              <a:rPr lang="en-GB" dirty="0" err="1">
                <a:solidFill>
                  <a:schemeClr val="tx2"/>
                </a:solidFill>
                <a:latin typeface="Arial" panose="020B0604020202020204" pitchFamily="34" charset="0"/>
                <a:cs typeface="Arial" panose="020B0604020202020204" pitchFamily="34" charset="0"/>
              </a:rPr>
              <a:t>Ebay</a:t>
            </a:r>
            <a:r>
              <a:rPr lang="en-GB" dirty="0">
                <a:solidFill>
                  <a:schemeClr val="tx2"/>
                </a:solidFill>
                <a:latin typeface="Arial" panose="020B0604020202020204" pitchFamily="34" charset="0"/>
                <a:cs typeface="Arial" panose="020B0604020202020204" pitchFamily="34" charset="0"/>
              </a:rPr>
              <a:t> and CHAPS</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3"/>
              </a:rPr>
              <a:t>https://www.cheshireautism.org.uk/news/attention-card/</a:t>
            </a:r>
            <a:r>
              <a:rPr lang="en-GB" dirty="0">
                <a:latin typeface="Arial" panose="020B0604020202020204" pitchFamily="34" charset="0"/>
                <a:cs typeface="Arial" panose="020B0604020202020204" pitchFamily="34" charset="0"/>
              </a:rPr>
              <a:t>. </a:t>
            </a:r>
            <a:r>
              <a:rPr lang="en-GB" dirty="0">
                <a:solidFill>
                  <a:schemeClr val="tx2"/>
                </a:solidFill>
                <a:latin typeface="Arial" panose="020B0604020202020204" pitchFamily="34" charset="0"/>
                <a:cs typeface="Arial" panose="020B0604020202020204" pitchFamily="34" charset="0"/>
              </a:rPr>
              <a:t>The CHAPS alert card is linked with Merseyside and Cheshire emergency services.</a:t>
            </a:r>
            <a:endParaRPr lang="en-GB" u="sng" dirty="0">
              <a:solidFill>
                <a:schemeClr val="tx2"/>
              </a:solidFill>
              <a:latin typeface="Arial" panose="020B0604020202020204" pitchFamily="34" charset="0"/>
              <a:cs typeface="Arial" panose="020B0604020202020204" pitchFamily="34" charset="0"/>
            </a:endParaRPr>
          </a:p>
          <a:p>
            <a:pPr>
              <a:defRPr/>
            </a:pPr>
            <a:endParaRPr lang="en-GB" u="sng" dirty="0"/>
          </a:p>
          <a:p>
            <a:pPr>
              <a:defRPr/>
            </a:pPr>
            <a:r>
              <a:rPr lang="en-GB" altLang="en-US" sz="2000" b="1" dirty="0">
                <a:solidFill>
                  <a:schemeClr val="tx2"/>
                </a:solidFill>
              </a:rPr>
              <a:t>Other examples of resources include:</a:t>
            </a:r>
          </a:p>
          <a:p>
            <a:pPr>
              <a:defRPr/>
            </a:pPr>
            <a:endParaRPr lang="en-GB" altLang="en-US" sz="2000" b="1" dirty="0"/>
          </a:p>
          <a:p>
            <a:pPr marL="365760" indent="-256032">
              <a:buFont typeface="Arial" panose="020B0604020202020204" pitchFamily="34" charset="0"/>
              <a:buChar char="•"/>
              <a:defRPr/>
            </a:pPr>
            <a:r>
              <a:rPr lang="en-GB" altLang="en-US" sz="2000" dirty="0">
                <a:solidFill>
                  <a:schemeClr val="tx2"/>
                </a:solidFill>
              </a:rPr>
              <a:t>Hidden disabilities lanyard scheme</a:t>
            </a:r>
          </a:p>
          <a:p>
            <a:pPr marL="109728">
              <a:defRPr/>
            </a:pPr>
            <a:r>
              <a:rPr lang="en-GB" altLang="en-US" dirty="0">
                <a:latin typeface="Arial" panose="020B0604020202020204" pitchFamily="34" charset="0"/>
                <a:cs typeface="Arial" panose="020B0604020202020204" pitchFamily="34" charset="0"/>
                <a:hlinkClick r:id="rId4"/>
              </a:rPr>
              <a:t>https://hiddendisabilitiesstore.com/shop.html</a:t>
            </a:r>
            <a:r>
              <a:rPr lang="en-GB" altLang="en-US" dirty="0">
                <a:latin typeface="Arial" panose="020B0604020202020204" pitchFamily="34" charset="0"/>
                <a:cs typeface="Arial" panose="020B0604020202020204" pitchFamily="34" charset="0"/>
              </a:rPr>
              <a:t> </a:t>
            </a:r>
          </a:p>
          <a:p>
            <a:pPr marL="365760" indent="-256032">
              <a:buFont typeface="Arial" panose="020B0604020202020204" pitchFamily="34" charset="0"/>
              <a:buChar char="•"/>
              <a:defRPr/>
            </a:pPr>
            <a:r>
              <a:rPr lang="en-GB" altLang="en-US" sz="2000" dirty="0">
                <a:solidFill>
                  <a:schemeClr val="tx2"/>
                </a:solidFill>
              </a:rPr>
              <a:t>Hospital passport</a:t>
            </a:r>
          </a:p>
          <a:p>
            <a:pPr marL="109728">
              <a:defRPr/>
            </a:pPr>
            <a:r>
              <a:rPr lang="en-GB" altLang="en-US" dirty="0">
                <a:latin typeface="Arial" panose="020B0604020202020204" pitchFamily="34" charset="0"/>
                <a:cs typeface="Arial" panose="020B0604020202020204" pitchFamily="34" charset="0"/>
                <a:hlinkClick r:id="rId5"/>
              </a:rPr>
              <a:t>https://www.autism.org.uk/advice-and-guidance/topics/physical-health/my-health-passport</a:t>
            </a:r>
            <a:endParaRPr lang="en-GB" altLang="en-US" dirty="0">
              <a:latin typeface="Arial" panose="020B0604020202020204" pitchFamily="34" charset="0"/>
              <a:cs typeface="Arial" panose="020B0604020202020204" pitchFamily="34" charset="0"/>
            </a:endParaRPr>
          </a:p>
          <a:p>
            <a:pPr marL="109728">
              <a:defRPr/>
            </a:pPr>
            <a:endParaRPr lang="en-GB" altLang="en-US" sz="2000" dirty="0"/>
          </a:p>
          <a:p>
            <a:pPr marL="109728">
              <a:defRPr/>
            </a:pPr>
            <a:endParaRPr lang="en-GB" sz="2000" dirty="0"/>
          </a:p>
        </p:txBody>
      </p:sp>
      <p:pic>
        <p:nvPicPr>
          <p:cNvPr id="18" name="Picture 17">
            <a:extLst>
              <a:ext uri="{FF2B5EF4-FFF2-40B4-BE49-F238E27FC236}">
                <a16:creationId xmlns:a16="http://schemas.microsoft.com/office/drawing/2014/main" id="{319BE3C1-0DB5-4F5A-8A54-4B8422F712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2697" y="1034615"/>
            <a:ext cx="3004538" cy="247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B2E5E8B9-46EC-42FE-901D-8ECFACB1E9C0}"/>
              </a:ext>
            </a:extLst>
          </p:cNvPr>
          <p:cNvPicPr>
            <a:picLocks noChangeAspect="1"/>
          </p:cNvPicPr>
          <p:nvPr/>
        </p:nvPicPr>
        <p:blipFill>
          <a:blip r:embed="rId7"/>
          <a:stretch>
            <a:fillRect/>
          </a:stretch>
        </p:blipFill>
        <p:spPr>
          <a:xfrm>
            <a:off x="8232698" y="3515230"/>
            <a:ext cx="2904620" cy="2904620"/>
          </a:xfrm>
          <a:prstGeom prst="rect">
            <a:avLst/>
          </a:prstGeom>
        </p:spPr>
      </p:pic>
    </p:spTree>
    <p:extLst>
      <p:ext uri="{BB962C8B-B14F-4D97-AF65-F5344CB8AC3E}">
        <p14:creationId xmlns:p14="http://schemas.microsoft.com/office/powerpoint/2010/main" val="48991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8386-C6D9-4B20-9DA7-02B4C0C29F0B}"/>
              </a:ext>
            </a:extLst>
          </p:cNvPr>
          <p:cNvSpPr>
            <a:spLocks noGrp="1"/>
          </p:cNvSpPr>
          <p:nvPr>
            <p:ph type="title"/>
          </p:nvPr>
        </p:nvSpPr>
        <p:spPr>
          <a:xfrm>
            <a:off x="264892" y="214661"/>
            <a:ext cx="10640754" cy="775845"/>
          </a:xfrm>
        </p:spPr>
        <p:txBody>
          <a:bodyPr vert="horz" lIns="91440" tIns="45720" rIns="91440" bIns="45720" rtlCol="0" anchor="b">
            <a:normAutofit/>
          </a:bodyPr>
          <a:lstStyle/>
          <a:p>
            <a:pPr algn="ctr"/>
            <a:r>
              <a:rPr lang="en-US" sz="4000" dirty="0">
                <a:solidFill>
                  <a:schemeClr val="tx2"/>
                </a:solidFill>
              </a:rPr>
              <a:t>Hospital passport</a:t>
            </a:r>
            <a:endParaRPr lang="en-US" sz="4000" kern="1200" dirty="0">
              <a:solidFill>
                <a:schemeClr val="tx2"/>
              </a:solidFill>
              <a:latin typeface="+mj-lt"/>
              <a:ea typeface="+mj-ea"/>
              <a:cs typeface="+mj-cs"/>
            </a:endParaRPr>
          </a:p>
        </p:txBody>
      </p:sp>
      <p:grpSp>
        <p:nvGrpSpPr>
          <p:cNvPr id="31" name="Group 3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2" name="Freeform: Shape 3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8" name="Freeform: Shape 3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28DDC34-CBCF-4132-84B4-68122FC0BD77}"/>
              </a:ext>
            </a:extLst>
          </p:cNvPr>
          <p:cNvSpPr txBox="1"/>
          <p:nvPr/>
        </p:nvSpPr>
        <p:spPr>
          <a:xfrm>
            <a:off x="264892" y="1335132"/>
            <a:ext cx="10401300" cy="1015663"/>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r>
              <a:rPr lang="en-US" dirty="0"/>
              <a:t> </a:t>
            </a:r>
            <a:endParaRPr lang="en-GB" dirty="0"/>
          </a:p>
          <a:p>
            <a:endParaRPr lang="en-GB" dirty="0"/>
          </a:p>
        </p:txBody>
      </p:sp>
      <p:sp>
        <p:nvSpPr>
          <p:cNvPr id="3" name="Rectangle 2">
            <a:extLst>
              <a:ext uri="{FF2B5EF4-FFF2-40B4-BE49-F238E27FC236}">
                <a16:creationId xmlns:a16="http://schemas.microsoft.com/office/drawing/2014/main" id="{4973621C-51DA-4165-8E3D-F9C43FB4CB79}"/>
              </a:ext>
            </a:extLst>
          </p:cNvPr>
          <p:cNvSpPr/>
          <p:nvPr/>
        </p:nvSpPr>
        <p:spPr>
          <a:xfrm>
            <a:off x="647700" y="1832258"/>
            <a:ext cx="10401300" cy="369332"/>
          </a:xfrm>
          <a:prstGeom prst="rect">
            <a:avLst/>
          </a:prstGeom>
        </p:spPr>
        <p:txBody>
          <a:bodyPr wrap="square">
            <a:spAutoFit/>
          </a:bodyPr>
          <a:lstStyle/>
          <a:p>
            <a:endParaRPr lang="en-GB" dirty="0">
              <a:solidFill>
                <a:schemeClr val="tx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830E9E9-6D59-4A3D-B1DD-D75C66745B3A}"/>
              </a:ext>
            </a:extLst>
          </p:cNvPr>
          <p:cNvSpPr/>
          <p:nvPr/>
        </p:nvSpPr>
        <p:spPr>
          <a:xfrm>
            <a:off x="647395" y="1201011"/>
            <a:ext cx="6764422" cy="707886"/>
          </a:xfrm>
          <a:prstGeom prst="rect">
            <a:avLst/>
          </a:prstGeom>
        </p:spPr>
        <p:txBody>
          <a:bodyPr wrap="square">
            <a:spAutoFit/>
          </a:bodyPr>
          <a:lstStyle/>
          <a:p>
            <a:pPr marL="109728">
              <a:defRPr/>
            </a:pPr>
            <a:endParaRPr lang="en-GB" altLang="en-US" sz="2000" dirty="0"/>
          </a:p>
          <a:p>
            <a:pPr marL="109728">
              <a:defRPr/>
            </a:pPr>
            <a:endParaRPr lang="en-GB" sz="2000" dirty="0"/>
          </a:p>
        </p:txBody>
      </p:sp>
      <p:pic>
        <p:nvPicPr>
          <p:cNvPr id="7" name="Picture 6">
            <a:extLst>
              <a:ext uri="{FF2B5EF4-FFF2-40B4-BE49-F238E27FC236}">
                <a16:creationId xmlns:a16="http://schemas.microsoft.com/office/drawing/2014/main" id="{6D92A07B-9BFE-47B3-A1A4-1985511A3FAD}"/>
              </a:ext>
            </a:extLst>
          </p:cNvPr>
          <p:cNvPicPr>
            <a:picLocks noChangeAspect="1"/>
          </p:cNvPicPr>
          <p:nvPr/>
        </p:nvPicPr>
        <p:blipFill>
          <a:blip r:embed="rId2"/>
          <a:stretch>
            <a:fillRect/>
          </a:stretch>
        </p:blipFill>
        <p:spPr>
          <a:xfrm>
            <a:off x="340564" y="1335132"/>
            <a:ext cx="5007018" cy="4970418"/>
          </a:xfrm>
          <a:prstGeom prst="rect">
            <a:avLst/>
          </a:prstGeom>
        </p:spPr>
      </p:pic>
      <p:pic>
        <p:nvPicPr>
          <p:cNvPr id="8" name="Picture 7">
            <a:extLst>
              <a:ext uri="{FF2B5EF4-FFF2-40B4-BE49-F238E27FC236}">
                <a16:creationId xmlns:a16="http://schemas.microsoft.com/office/drawing/2014/main" id="{871C7E2D-340C-4818-B321-754927BA14DA}"/>
              </a:ext>
            </a:extLst>
          </p:cNvPr>
          <p:cNvPicPr>
            <a:picLocks noChangeAspect="1"/>
          </p:cNvPicPr>
          <p:nvPr/>
        </p:nvPicPr>
        <p:blipFill>
          <a:blip r:embed="rId3"/>
          <a:stretch>
            <a:fillRect/>
          </a:stretch>
        </p:blipFill>
        <p:spPr>
          <a:xfrm>
            <a:off x="7356422" y="1393398"/>
            <a:ext cx="4212701" cy="5145470"/>
          </a:xfrm>
          <a:prstGeom prst="rect">
            <a:avLst/>
          </a:prstGeom>
        </p:spPr>
      </p:pic>
      <p:sp>
        <p:nvSpPr>
          <p:cNvPr id="9" name="TextBox 8">
            <a:extLst>
              <a:ext uri="{FF2B5EF4-FFF2-40B4-BE49-F238E27FC236}">
                <a16:creationId xmlns:a16="http://schemas.microsoft.com/office/drawing/2014/main" id="{F6A90C57-2857-40B2-9B3C-81DB111130AF}"/>
              </a:ext>
            </a:extLst>
          </p:cNvPr>
          <p:cNvSpPr txBox="1"/>
          <p:nvPr/>
        </p:nvSpPr>
        <p:spPr>
          <a:xfrm>
            <a:off x="5347582" y="1842963"/>
            <a:ext cx="1993949" cy="4801314"/>
          </a:xfrm>
          <a:prstGeom prst="rect">
            <a:avLst/>
          </a:prstGeom>
          <a:solidFill>
            <a:schemeClr val="accent4">
              <a:lumMod val="60000"/>
              <a:lumOff val="40000"/>
            </a:schemeClr>
          </a:solidFill>
          <a:ln>
            <a:solidFill>
              <a:schemeClr val="accent5">
                <a:lumMod val="75000"/>
              </a:schemeClr>
            </a:solidFill>
          </a:ln>
          <a:effectLst>
            <a:outerShdw blurRad="63500" sx="102000" sy="102000" algn="ctr"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Some autistic people find going to medical appointments or hospital overwhelming. A hospital passport is a helpful tool to help communicate your needs and takes into consideration sensory processing difficulties such as </a:t>
            </a:r>
            <a:r>
              <a:rPr lang="en-GB" dirty="0" err="1">
                <a:latin typeface="Arial" panose="020B0604020202020204" pitchFamily="34" charset="0"/>
                <a:cs typeface="Arial" panose="020B0604020202020204" pitchFamily="34" charset="0"/>
              </a:rPr>
              <a:t>interoception</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2736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2768</Words>
  <Application>Microsoft Office PowerPoint</Application>
  <PresentationFormat>Widescreen</PresentationFormat>
  <Paragraphs>261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hero-new</vt:lpstr>
      <vt:lpstr>Office Theme</vt:lpstr>
      <vt:lpstr>Understanding sensory processing and strategies</vt:lpstr>
      <vt:lpstr>PowerPoint Presentation</vt:lpstr>
      <vt:lpstr>What is sensory processing?</vt:lpstr>
      <vt:lpstr>The eighth sense: Interoception</vt:lpstr>
      <vt:lpstr>When can sensory processing become a problem?</vt:lpstr>
      <vt:lpstr>How sensory overload can impact an autistic person</vt:lpstr>
      <vt:lpstr>Considerations on how to support someone that experiences sensory overload</vt:lpstr>
      <vt:lpstr>Resources that can be used to communicate sensory needs</vt:lpstr>
      <vt:lpstr>Hospital passport</vt:lpstr>
      <vt:lpstr>Understanding and learning how we process sensory information as individuals</vt:lpstr>
      <vt:lpstr>Understanding how we process sensory information can help us to identify helpful strategies</vt:lpstr>
      <vt:lpstr>Appendices</vt:lpstr>
      <vt:lpstr>Sight</vt:lpstr>
      <vt:lpstr>Sound</vt:lpstr>
      <vt:lpstr>Smell</vt:lpstr>
      <vt:lpstr>Taste</vt:lpstr>
      <vt:lpstr>Touch</vt:lpstr>
      <vt:lpstr>Vestibular (Balance)</vt:lpstr>
      <vt:lpstr>Proprioception (Movement and body in space)</vt:lpstr>
      <vt:lpstr>Interoception</vt:lpstr>
      <vt:lpstr>This can help us to identify things to help raise or lower your alertness</vt:lpstr>
      <vt:lpstr>A sensory ladder tool can help to identify suitable sensory strategies to use in each arousal state, e.g. at shutdown, when over alert, when calm and alert, when under alert and in sleep states. </vt:lpstr>
      <vt:lpstr>Summary</vt:lpstr>
      <vt:lpstr>References</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sensory processing and strategies</dc:title>
  <dc:creator>JONES, Victoria (CHESHIRE AND WIRRAL PARTNERSHIP NHS FOUNDATION TRUST)</dc:creator>
  <cp:lastModifiedBy>JONES, Victoria (CHESHIRE AND WIRRAL PARTNERSHIP NHS FOUNDATION TRUST)</cp:lastModifiedBy>
  <cp:revision>3</cp:revision>
  <dcterms:created xsi:type="dcterms:W3CDTF">2021-09-16T13:20:11Z</dcterms:created>
  <dcterms:modified xsi:type="dcterms:W3CDTF">2021-09-16T13:26:00Z</dcterms:modified>
</cp:coreProperties>
</file>